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24" r:id="rId3"/>
    <p:sldMasterId id="2147483737" r:id="rId4"/>
  </p:sldMasterIdLst>
  <p:notesMasterIdLst>
    <p:notesMasterId r:id="rId23"/>
  </p:notesMasterIdLst>
  <p:sldIdLst>
    <p:sldId id="451" r:id="rId5"/>
    <p:sldId id="453" r:id="rId6"/>
    <p:sldId id="455" r:id="rId7"/>
    <p:sldId id="457" r:id="rId8"/>
    <p:sldId id="458" r:id="rId9"/>
    <p:sldId id="461" r:id="rId10"/>
    <p:sldId id="463" r:id="rId11"/>
    <p:sldId id="465" r:id="rId12"/>
    <p:sldId id="467" r:id="rId13"/>
    <p:sldId id="470" r:id="rId14"/>
    <p:sldId id="471" r:id="rId15"/>
    <p:sldId id="472" r:id="rId16"/>
    <p:sldId id="473" r:id="rId17"/>
    <p:sldId id="475" r:id="rId18"/>
    <p:sldId id="478" r:id="rId19"/>
    <p:sldId id="479" r:id="rId20"/>
    <p:sldId id="480" r:id="rId21"/>
    <p:sldId id="43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0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80157" autoAdjust="0"/>
  </p:normalViewPr>
  <p:slideViewPr>
    <p:cSldViewPr>
      <p:cViewPr varScale="1">
        <p:scale>
          <a:sx n="88" d="100"/>
          <a:sy n="88" d="100"/>
        </p:scale>
        <p:origin x="19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4C01F3-8FCA-4D0D-9C4F-BF417E6E0CA4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D8F8D3B-83D2-4553-B908-86237E31E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6438"/>
            <a:ext cx="4518025" cy="3387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375150"/>
            <a:ext cx="5018087" cy="4094163"/>
          </a:xfrm>
          <a:noFill/>
        </p:spPr>
        <p:txBody>
          <a:bodyPr wrap="square" lIns="87658" tIns="43829" rIns="87658" bIns="43829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72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43ED55-BD3A-433E-A743-2C32FC34C791}" type="slidenum">
              <a:rPr lang="ru-RU" altLang="ru-RU" sz="1200" b="0">
                <a:solidFill>
                  <a:schemeClr val="tx1"/>
                </a:solidFill>
                <a:latin typeface="Calibri" pitchFamily="34" charset="0"/>
              </a:rPr>
              <a:pPr algn="r"/>
              <a:t>5</a:t>
            </a:fld>
            <a:endParaRPr lang="ru-RU" altLang="ru-RU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D723-6E84-4C9A-B4E3-F17DF83CF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8B55-3006-4DB8-BBCE-7AB35A87F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7A0E-F633-4B6E-BD86-49B860AD3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376B-6BA2-4832-B701-149D661C6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15888"/>
            <a:ext cx="2168525" cy="4752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15888"/>
            <a:ext cx="6356350" cy="4752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435975" cy="46910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образец</a:t>
            </a:r>
          </a:p>
          <a:p>
            <a:pPr lvl="2"/>
            <a:endParaRPr lang="ru-RU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63349"/>
            <a:ext cx="4716462" cy="14414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1874004-BB4B-4F00-B375-3BC973E42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9" y="1700213"/>
            <a:ext cx="4262437" cy="3168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6215-E4AC-43B9-8EB9-14B431C29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1" y="115890"/>
            <a:ext cx="2168525" cy="4752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1" y="115890"/>
            <a:ext cx="6356350" cy="4752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90"/>
            <a:ext cx="7058025" cy="10810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8435975" cy="46910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/>
            </a:lvl1pPr>
            <a:lvl2pPr marL="600075" indent="-257175">
              <a:buFont typeface="Arial" panose="020B0604020202020204" pitchFamily="34" charset="0"/>
              <a:buChar char="•"/>
              <a:defRPr sz="15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образец</a:t>
            </a:r>
          </a:p>
          <a:p>
            <a:pPr lvl="2"/>
            <a:endParaRPr lang="ru-RU" dirty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9" y="2130315"/>
            <a:ext cx="7773282" cy="14700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978" y="3885976"/>
            <a:ext cx="640004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362834" indent="0" algn="ctr">
              <a:buNone/>
              <a:defRPr/>
            </a:lvl2pPr>
            <a:lvl3pPr marL="725668" indent="0" algn="ctr">
              <a:buNone/>
              <a:defRPr/>
            </a:lvl3pPr>
            <a:lvl4pPr marL="1088502" indent="0" algn="ctr">
              <a:buNone/>
              <a:defRPr/>
            </a:lvl4pPr>
            <a:lvl5pPr marL="1451336" indent="0" algn="ctr">
              <a:buNone/>
              <a:defRPr/>
            </a:lvl5pPr>
            <a:lvl6pPr marL="1814170" indent="0" algn="ctr">
              <a:buNone/>
              <a:defRPr/>
            </a:lvl6pPr>
            <a:lvl7pPr marL="2177004" indent="0" algn="ctr">
              <a:buNone/>
              <a:defRPr/>
            </a:lvl7pPr>
            <a:lvl8pPr marL="2539837" indent="0" algn="ctr">
              <a:buNone/>
              <a:defRPr/>
            </a:lvl8pPr>
            <a:lvl9pPr marL="290267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5" y="4406795"/>
            <a:ext cx="7773282" cy="1362527"/>
          </a:xfrm>
        </p:spPr>
        <p:txBody>
          <a:bodyPr anchor="t"/>
          <a:lstStyle>
            <a:lvl1pPr algn="l">
              <a:defRPr sz="317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895" y="2906502"/>
            <a:ext cx="7773282" cy="1500293"/>
          </a:xfrm>
        </p:spPr>
        <p:txBody>
          <a:bodyPr anchor="b"/>
          <a:lstStyle>
            <a:lvl1pPr marL="0" indent="0">
              <a:buNone/>
              <a:defRPr sz="1587"/>
            </a:lvl1pPr>
            <a:lvl2pPr marL="362834" indent="0">
              <a:buNone/>
              <a:defRPr sz="1428"/>
            </a:lvl2pPr>
            <a:lvl3pPr marL="725668" indent="0">
              <a:buNone/>
              <a:defRPr sz="1270"/>
            </a:lvl3pPr>
            <a:lvl4pPr marL="1088502" indent="0">
              <a:buNone/>
              <a:defRPr sz="1111"/>
            </a:lvl4pPr>
            <a:lvl5pPr marL="1451336" indent="0">
              <a:buNone/>
              <a:defRPr sz="1111"/>
            </a:lvl5pPr>
            <a:lvl6pPr marL="1814170" indent="0">
              <a:buNone/>
              <a:defRPr sz="1111"/>
            </a:lvl6pPr>
            <a:lvl7pPr marL="2177004" indent="0">
              <a:buNone/>
              <a:defRPr sz="1111"/>
            </a:lvl7pPr>
            <a:lvl8pPr marL="2539837" indent="0">
              <a:buNone/>
              <a:defRPr sz="1111"/>
            </a:lvl8pPr>
            <a:lvl9pPr marL="2902671" indent="0">
              <a:buNone/>
              <a:defRPr sz="11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E6140-3304-4A00-9C9B-FC1D97E55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435" y="1700220"/>
            <a:ext cx="4278455" cy="3168591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35" y="1700220"/>
            <a:ext cx="4278455" cy="3168591"/>
          </a:xfrm>
        </p:spPr>
        <p:txBody>
          <a:bodyPr/>
          <a:lstStyle>
            <a:lvl1pPr>
              <a:defRPr sz="2222"/>
            </a:lvl1pPr>
            <a:lvl2pPr>
              <a:defRPr sz="1905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82293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27" y="1535574"/>
            <a:ext cx="4040342" cy="640103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327" y="2175677"/>
            <a:ext cx="4040342" cy="394981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535574"/>
            <a:ext cx="4041603" cy="640103"/>
          </a:xfrm>
        </p:spPr>
        <p:txBody>
          <a:bodyPr anchor="b"/>
          <a:lstStyle>
            <a:lvl1pPr marL="0" indent="0">
              <a:buNone/>
              <a:defRPr sz="1905" b="1"/>
            </a:lvl1pPr>
            <a:lvl2pPr marL="362834" indent="0">
              <a:buNone/>
              <a:defRPr sz="1587" b="1"/>
            </a:lvl2pPr>
            <a:lvl3pPr marL="725668" indent="0">
              <a:buNone/>
              <a:defRPr sz="1428" b="1"/>
            </a:lvl3pPr>
            <a:lvl4pPr marL="1088502" indent="0">
              <a:buNone/>
              <a:defRPr sz="1270" b="1"/>
            </a:lvl4pPr>
            <a:lvl5pPr marL="1451336" indent="0">
              <a:buNone/>
              <a:defRPr sz="1270" b="1"/>
            </a:lvl5pPr>
            <a:lvl6pPr marL="1814170" indent="0">
              <a:buNone/>
              <a:defRPr sz="1270" b="1"/>
            </a:lvl6pPr>
            <a:lvl7pPr marL="2177004" indent="0">
              <a:buNone/>
              <a:defRPr sz="1270" b="1"/>
            </a:lvl7pPr>
            <a:lvl8pPr marL="2539837" indent="0">
              <a:buNone/>
              <a:defRPr sz="1270" b="1"/>
            </a:lvl8pPr>
            <a:lvl9pPr marL="2902671" indent="0">
              <a:buNone/>
              <a:defRPr sz="12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2" y="2175677"/>
            <a:ext cx="4041603" cy="3949818"/>
          </a:xfrm>
        </p:spPr>
        <p:txBody>
          <a:bodyPr/>
          <a:lstStyle>
            <a:lvl1pPr>
              <a:defRPr sz="1905"/>
            </a:lvl1pPr>
            <a:lvl2pPr>
              <a:defRPr sz="1587"/>
            </a:lvl2pPr>
            <a:lvl3pPr>
              <a:defRPr sz="1428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3008525" cy="1160920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458" y="273850"/>
            <a:ext cx="5111217" cy="5851644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905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26" y="1434770"/>
            <a:ext cx="3008525" cy="4690724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69" y="4799929"/>
            <a:ext cx="5485392" cy="567860"/>
          </a:xfrm>
        </p:spPr>
        <p:txBody>
          <a:bodyPr anchor="b"/>
          <a:lstStyle>
            <a:lvl1pPr algn="l">
              <a:defRPr sz="158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69" y="613223"/>
            <a:ext cx="5485392" cy="4114463"/>
          </a:xfrm>
        </p:spPr>
        <p:txBody>
          <a:bodyPr/>
          <a:lstStyle>
            <a:lvl1pPr marL="0" indent="0">
              <a:buNone/>
              <a:defRPr sz="2540"/>
            </a:lvl1pPr>
            <a:lvl2pPr marL="362834" indent="0">
              <a:buNone/>
              <a:defRPr sz="2222"/>
            </a:lvl2pPr>
            <a:lvl3pPr marL="725668" indent="0">
              <a:buNone/>
              <a:defRPr sz="1905"/>
            </a:lvl3pPr>
            <a:lvl4pPr marL="1088502" indent="0">
              <a:buNone/>
              <a:defRPr sz="1587"/>
            </a:lvl4pPr>
            <a:lvl5pPr marL="1451336" indent="0">
              <a:buNone/>
              <a:defRPr sz="1587"/>
            </a:lvl5pPr>
            <a:lvl6pPr marL="1814170" indent="0">
              <a:buNone/>
              <a:defRPr sz="1587"/>
            </a:lvl6pPr>
            <a:lvl7pPr marL="2177004" indent="0">
              <a:buNone/>
              <a:defRPr sz="1587"/>
            </a:lvl7pPr>
            <a:lvl8pPr marL="2539837" indent="0">
              <a:buNone/>
              <a:defRPr sz="1587"/>
            </a:lvl8pPr>
            <a:lvl9pPr marL="2902671" indent="0">
              <a:buNone/>
              <a:defRPr sz="158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69" y="5367788"/>
            <a:ext cx="5485392" cy="804748"/>
          </a:xfrm>
        </p:spPr>
        <p:txBody>
          <a:bodyPr/>
          <a:lstStyle>
            <a:lvl1pPr marL="0" indent="0">
              <a:buNone/>
              <a:defRPr sz="1111"/>
            </a:lvl1pPr>
            <a:lvl2pPr marL="362834" indent="0">
              <a:buNone/>
              <a:defRPr sz="952"/>
            </a:lvl2pPr>
            <a:lvl3pPr marL="725668" indent="0">
              <a:buNone/>
              <a:defRPr sz="794"/>
            </a:lvl3pPr>
            <a:lvl4pPr marL="1088502" indent="0">
              <a:buNone/>
              <a:defRPr sz="714"/>
            </a:lvl4pPr>
            <a:lvl5pPr marL="1451336" indent="0">
              <a:buNone/>
              <a:defRPr sz="714"/>
            </a:lvl5pPr>
            <a:lvl6pPr marL="1814170" indent="0">
              <a:buNone/>
              <a:defRPr sz="714"/>
            </a:lvl6pPr>
            <a:lvl7pPr marL="2177004" indent="0">
              <a:buNone/>
              <a:defRPr sz="714"/>
            </a:lvl7pPr>
            <a:lvl8pPr marL="2539837" indent="0">
              <a:buNone/>
              <a:defRPr sz="714"/>
            </a:lvl8pPr>
            <a:lvl9pPr marL="2902671" indent="0">
              <a:buNone/>
              <a:defRPr sz="7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3827" y="115925"/>
            <a:ext cx="2169464" cy="47528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435" y="115925"/>
            <a:ext cx="6387446" cy="47528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9923B-FB05-42FE-8911-2914C671D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43BB-FC89-4963-A185-936C0C509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297F-14F9-4589-B8D7-6CFD7B194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A9A9-5CE1-424E-A65E-854DD4C09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241A-E81B-4101-9FF0-EC0E12FA7B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обложка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7188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E44EA8E-A5ED-4115-8663-13F278B45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3316" name="Picture 6" descr="1C_Brush_E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98438"/>
            <a:ext cx="15128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  <p:sldLayoutId id="2147483773" r:id="rId12"/>
    <p:sldLayoutId id="21474837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7652" name="Picture 6" descr="1C_Brush_E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98438"/>
            <a:ext cx="15128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Futura PT Dem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5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000">
          <a:solidFill>
            <a:schemeClr val="tx1"/>
          </a:solidFill>
          <a:latin typeface="Futura PT Demi" panose="020B0702020204020303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Futura PT Demi" panose="020B0702020204020303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Futura PT Demi" pitchFamily="34" charset="0"/>
        </a:defRPr>
      </a:lvl5pPr>
      <a:lvl6pPr marL="362834" algn="l" rtl="0" eaLnBrk="0" fontAlgn="base" hangingPunct="0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Futura PT Demi" pitchFamily="34" charset="0"/>
        </a:defRPr>
      </a:lvl6pPr>
      <a:lvl7pPr marL="725668" algn="l" rtl="0" eaLnBrk="0" fontAlgn="base" hangingPunct="0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Futura PT Demi" pitchFamily="34" charset="0"/>
        </a:defRPr>
      </a:lvl7pPr>
      <a:lvl8pPr marL="1088502" algn="l" rtl="0" eaLnBrk="0" fontAlgn="base" hangingPunct="0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Futura PT Demi" pitchFamily="34" charset="0"/>
        </a:defRPr>
      </a:lvl8pPr>
      <a:lvl9pPr marL="1451336" algn="l" rtl="0" eaLnBrk="0" fontAlgn="base" hangingPunct="0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Futura PT Dem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+mn-lt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3pPr>
      <a:lvl4pPr marL="1268413" indent="-1809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100">
          <a:solidFill>
            <a:schemeClr val="tx1"/>
          </a:solidFill>
          <a:latin typeface="+mn-lt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00">
          <a:solidFill>
            <a:schemeClr val="tx1"/>
          </a:solidFill>
          <a:latin typeface="+mn-lt"/>
        </a:defRPr>
      </a:lvl5pPr>
      <a:lvl6pPr marL="1995587" indent="-1814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52">
          <a:solidFill>
            <a:schemeClr val="tx1"/>
          </a:solidFill>
          <a:latin typeface="+mn-lt"/>
        </a:defRPr>
      </a:lvl6pPr>
      <a:lvl7pPr marL="2358420" indent="-1814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52">
          <a:solidFill>
            <a:schemeClr val="tx1"/>
          </a:solidFill>
          <a:latin typeface="+mn-lt"/>
        </a:defRPr>
      </a:lvl7pPr>
      <a:lvl8pPr marL="2721254" indent="-1814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52">
          <a:solidFill>
            <a:schemeClr val="tx1"/>
          </a:solidFill>
          <a:latin typeface="+mn-lt"/>
        </a:defRPr>
      </a:lvl8pPr>
      <a:lvl9pPr marL="3084088" indent="-1814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952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3163" y="117475"/>
            <a:ext cx="7561262" cy="865188"/>
          </a:xfrm>
        </p:spPr>
        <p:txBody>
          <a:bodyPr/>
          <a:lstStyle/>
          <a:p>
            <a:r>
              <a:rPr lang="en-US" altLang="ru-RU" sz="4400" smtClean="0">
                <a:latin typeface="Futura PT Demi"/>
              </a:rPr>
              <a:t>1C:ERP</a:t>
            </a:r>
            <a:r>
              <a:rPr lang="ru-RU" altLang="ru-RU" sz="5400" smtClean="0">
                <a:latin typeface="Futura PT Demi"/>
              </a:rPr>
              <a:t> </a:t>
            </a:r>
            <a:r>
              <a:rPr lang="ru-RU" altLang="ru-RU" sz="1800" smtClean="0">
                <a:latin typeface="Futura PT Demi"/>
              </a:rPr>
              <a:t>…</a:t>
            </a:r>
            <a:r>
              <a:rPr lang="en-US" altLang="ru-RU" sz="1800" smtClean="0">
                <a:solidFill>
                  <a:schemeClr val="accent2"/>
                </a:solidFill>
                <a:latin typeface="Futura PT Demi"/>
              </a:rPr>
              <a:t>more than </a:t>
            </a:r>
            <a:r>
              <a:rPr lang="ru-RU" altLang="ru-RU" sz="1800" smtClean="0">
                <a:solidFill>
                  <a:schemeClr val="accent2"/>
                </a:solidFill>
                <a:latin typeface="Futura PT Demi"/>
              </a:rPr>
              <a:t>2</a:t>
            </a:r>
            <a:r>
              <a:rPr lang="en-US" altLang="ru-RU" sz="1800" smtClean="0">
                <a:solidFill>
                  <a:schemeClr val="accent2"/>
                </a:solidFill>
                <a:latin typeface="Futura PT Demi"/>
              </a:rPr>
              <a:t>5 000 </a:t>
            </a:r>
            <a:r>
              <a:rPr lang="en-US" altLang="ru-RU" sz="1800" smtClean="0">
                <a:latin typeface="Futura PT Demi"/>
              </a:rPr>
              <a:t>projects</a:t>
            </a:r>
            <a:endParaRPr lang="ru-RU" altLang="ru-RU" sz="1800" smtClean="0">
              <a:latin typeface="Futura PT Demi"/>
            </a:endParaRPr>
          </a:p>
        </p:txBody>
      </p:sp>
      <p:pic>
        <p:nvPicPr>
          <p:cNvPr id="91138" name="Picture 3" descr="1C-ERP_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84313"/>
            <a:ext cx="590391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03213" y="2079625"/>
            <a:ext cx="1841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ru-RU" altLang="ru-RU" sz="2400">
              <a:latin typeface="Arial" panose="020B0604020202020204" pitchFamily="34" charset="0"/>
              <a:cs typeface="+mn-cs"/>
            </a:endParaRP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5867400" y="981075"/>
            <a:ext cx="32766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FontTx/>
              <a:buChar char="•"/>
            </a:pP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1C:ERP</a:t>
            </a: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 is a business solution involving main modules for Enterprise Resource Planning.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FontTx/>
              <a:buChar char="•"/>
            </a:pP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While developing 1C:ERP taken into account modern international standards of enterprise management and experience of </a:t>
            </a: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more than </a:t>
            </a:r>
            <a:r>
              <a:rPr lang="ru-RU" altLang="ru-RU" sz="1600" b="0">
                <a:solidFill>
                  <a:schemeClr val="accent2"/>
                </a:solidFill>
                <a:latin typeface="Futura PT Demi"/>
              </a:rPr>
              <a:t>2</a:t>
            </a: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5000 </a:t>
            </a: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projects gained in the implementation of "1C" ERP systems.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FontTx/>
              <a:buChar char="•"/>
            </a:pP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Solution allows create comprehensive information system</a:t>
            </a: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 according to corporate, Russian and International standards.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FontTx/>
              <a:buChar char="•"/>
            </a:pP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Flexible and productive modern </a:t>
            </a: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"1C:Enterprise 8.3"</a:t>
            </a: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 Platform, supporting the work of the Internet, including "clouds" technologies and mobile devices</a:t>
            </a:r>
            <a:r>
              <a:rPr lang="ru-RU" altLang="ru-RU" sz="1600" b="0">
                <a:solidFill>
                  <a:schemeClr val="tx1"/>
                </a:solidFill>
                <a:latin typeface="Futura PT Demi"/>
              </a:rPr>
              <a:t>.</a:t>
            </a:r>
            <a:endParaRPr lang="en-US" altLang="ru-RU" sz="1600" b="0">
              <a:solidFill>
                <a:schemeClr val="tx1"/>
              </a:solidFill>
              <a:latin typeface="Futura PT Demi"/>
            </a:endParaRPr>
          </a:p>
          <a:p>
            <a:pPr marL="266700" indent="-266700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FontTx/>
              <a:buChar char="•"/>
            </a:pPr>
            <a:r>
              <a:rPr lang="en-US" altLang="ru-RU" sz="1600" b="0">
                <a:solidFill>
                  <a:schemeClr val="tx1"/>
                </a:solidFill>
                <a:latin typeface="Futura PT Demi"/>
              </a:rPr>
              <a:t>Many solutions that extend the capabilities of the system on a single platform (</a:t>
            </a:r>
            <a:r>
              <a:rPr lang="en-US" altLang="ru-RU" sz="1600" b="0">
                <a:solidFill>
                  <a:schemeClr val="accent2"/>
                </a:solidFill>
                <a:latin typeface="Futura PT Demi"/>
              </a:rPr>
              <a:t>PDM, MES, EAM, PMO, ITIL, CRM, MDM, WMS, TMS, BSC, ECM, CPM, etc.)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1031875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Customer relationship management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6337300" cy="2686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ru-RU" sz="1600">
                <a:solidFill>
                  <a:schemeClr val="accent2"/>
                </a:solidFill>
                <a:latin typeface="Futura PT Demi" pitchFamily="34" charset="0"/>
              </a:rPr>
              <a:t>Functionalities</a:t>
            </a:r>
            <a:r>
              <a:rPr lang="ru-RU" altLang="ru-RU" sz="1600">
                <a:solidFill>
                  <a:schemeClr val="accent2"/>
                </a:solidFill>
                <a:latin typeface="Futura PT Dem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development of partner relationship strategy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 customer relationship business-processes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customers’ and partners’ profiles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loyalty cards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customer loyalty analysis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claims management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transaction execution monitoring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BCG-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analysis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enlarged KPI-analysis of managers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2888" y="4310063"/>
            <a:ext cx="8713787" cy="2293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ru-RU" sz="1600">
                <a:solidFill>
                  <a:schemeClr val="accent2"/>
                </a:solidFill>
                <a:latin typeface="Futura PT Demi" pitchFamily="34" charset="0"/>
              </a:rPr>
              <a:t>Functions for the customer relationship managers and specialists</a:t>
            </a:r>
            <a:r>
              <a:rPr lang="ru-RU" altLang="ru-RU" sz="1600">
                <a:solidFill>
                  <a:schemeClr val="accent2"/>
                </a:solidFill>
                <a:latin typeface="Futura PT Demi" pitchFamily="34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allows to react rapidly to customers’ requests, to plan relations with them, to estimate results of different marketing and advertising campaigns for attracting clients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to monitor each appeal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to use effectively each contact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to build optimal relationship system by organizing the work with different customer categories;</a:t>
            </a:r>
            <a:endParaRPr lang="ru-RU" altLang="ru-RU" sz="16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to monitor cooperation between partners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–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it is possible to enter the information about all known partner’s business relations and his contact names.</a:t>
            </a:r>
            <a:endParaRPr lang="ru-RU" altLang="ru-RU" sz="1600" b="0">
              <a:solidFill>
                <a:schemeClr val="tx1"/>
              </a:solidFill>
              <a:latin typeface="Futura PT Demi" pitchFamily="34" charset="0"/>
            </a:endParaRPr>
          </a:p>
        </p:txBody>
      </p:sp>
      <p:pic>
        <p:nvPicPr>
          <p:cNvPr id="104452" name="Picture 12" descr="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765175"/>
            <a:ext cx="2474912" cy="3287713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ru-RU" altLang="ru-RU" sz="2000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ru-RU" altLang="ru-RU" sz="2000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Sales management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72707" name="Объект 2"/>
          <p:cNvSpPr>
            <a:spLocks noGrp="1"/>
          </p:cNvSpPr>
          <p:nvPr>
            <p:ph idx="4294967295"/>
          </p:nvPr>
        </p:nvSpPr>
        <p:spPr>
          <a:xfrm>
            <a:off x="323850" y="1481138"/>
            <a:ext cx="5761038" cy="4608512"/>
          </a:xfrm>
        </p:spPr>
        <p:txBody>
          <a:bodyPr>
            <a:normAutofit lnSpcReduction="10000"/>
          </a:bodyPr>
          <a:lstStyle/>
          <a:p>
            <a:pPr marL="180975" indent="-1809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ru-RU" sz="1500" b="1" smtClean="0">
                <a:solidFill>
                  <a:schemeClr val="accent2"/>
                </a:solidFill>
              </a:rPr>
              <a:t>Functionalities: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Efficiency management of sales and other transactions with clients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Sales funnel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Composition of price lists with information about stock available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Standardized sales processes</a:t>
            </a:r>
            <a:r>
              <a:rPr lang="ru-RU" altLang="ru-RU" sz="1500" smtClean="0"/>
              <a:t>, </a:t>
            </a:r>
            <a:r>
              <a:rPr lang="en-US" altLang="ru-RU" sz="1500" smtClean="0"/>
              <a:t>complex sales management</a:t>
            </a:r>
            <a:r>
              <a:rPr lang="ru-RU" altLang="ru-RU" sz="1500" smtClean="0"/>
              <a:t>;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Enlarged order management</a:t>
            </a:r>
            <a:r>
              <a:rPr lang="ru-RU" altLang="ru-RU" sz="1500" smtClean="0"/>
              <a:t>, </a:t>
            </a:r>
            <a:r>
              <a:rPr lang="en-US" altLang="ru-RU" sz="1500" smtClean="0"/>
              <a:t>typal and individual sales rules</a:t>
            </a:r>
            <a:r>
              <a:rPr lang="ru-RU" altLang="ru-RU" sz="1500" smtClean="0"/>
              <a:t>, </a:t>
            </a:r>
            <a:r>
              <a:rPr lang="en-US" altLang="ru-RU" sz="1500" smtClean="0"/>
              <a:t>agreements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Client self-service</a:t>
            </a:r>
            <a:r>
              <a:rPr lang="ru-RU" altLang="ru-RU" sz="1500" smtClean="0"/>
              <a:t>;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Commercial agencies management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Retail trade automation</a:t>
            </a:r>
            <a:r>
              <a:rPr lang="ru-RU" altLang="ru-RU" sz="1500" smtClean="0"/>
              <a:t>: </a:t>
            </a:r>
            <a:r>
              <a:rPr lang="en-US" altLang="ru-RU" sz="1500" smtClean="0"/>
              <a:t>integration with commercial equipment, product range management, price tag and bar-coded label printing, seasonal planning, loyalty card usage, etc.;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Monitoring of sales process status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Transport usage planning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Probability estimate of sales forecast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Separate accounting of partners </a:t>
            </a:r>
            <a:r>
              <a:rPr lang="ru-RU" altLang="ru-RU" sz="1500" smtClean="0"/>
              <a:t>(</a:t>
            </a:r>
            <a:r>
              <a:rPr lang="en-US" altLang="ru-RU" sz="1500" smtClean="0"/>
              <a:t>managerial accounting</a:t>
            </a:r>
            <a:r>
              <a:rPr lang="ru-RU" altLang="ru-RU" sz="1500" smtClean="0"/>
              <a:t>) </a:t>
            </a:r>
            <a:r>
              <a:rPr lang="en-US" altLang="ru-RU" sz="1500" smtClean="0"/>
              <a:t>and counterpart</a:t>
            </a:r>
            <a:r>
              <a:rPr lang="ru-RU" altLang="ru-RU" sz="1500" smtClean="0"/>
              <a:t> (</a:t>
            </a:r>
            <a:r>
              <a:rPr lang="en-US" altLang="ru-RU" sz="1500" smtClean="0"/>
              <a:t>regulatory accounting</a:t>
            </a:r>
            <a:r>
              <a:rPr lang="ru-RU" altLang="ru-RU" sz="1500" smtClean="0"/>
              <a:t>);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Automatic control over the debt limits</a:t>
            </a:r>
            <a:r>
              <a:rPr lang="ru-RU" altLang="ru-RU" sz="1500" smtClean="0"/>
              <a:t>; 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ru-RU" sz="1500" smtClean="0"/>
              <a:t>Inventory of mutual settlements</a:t>
            </a:r>
            <a:r>
              <a:rPr lang="ru-RU" altLang="ru-RU" sz="1500" smtClean="0"/>
              <a:t>.</a:t>
            </a:r>
          </a:p>
          <a:p>
            <a:pPr marL="180975" indent="-18097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altLang="ru-RU" sz="1500" smtClean="0"/>
          </a:p>
        </p:txBody>
      </p:sp>
      <p:pic>
        <p:nvPicPr>
          <p:cNvPr id="105475" name="Picture 7" descr="Store, Online, Ecommerce, Shopping, E-Commerce, Shop"/>
          <p:cNvPicPr>
            <a:picLocks noChangeAspect="1" noChangeArrowheads="1"/>
          </p:cNvPicPr>
          <p:nvPr/>
        </p:nvPicPr>
        <p:blipFill>
          <a:blip r:embed="rId2"/>
          <a:srcRect l="13795" r="13399"/>
          <a:stretch>
            <a:fillRect/>
          </a:stretch>
        </p:blipFill>
        <p:spPr bwMode="auto">
          <a:xfrm>
            <a:off x="6156325" y="1484313"/>
            <a:ext cx="2605088" cy="4705350"/>
          </a:xfrm>
          <a:prstGeom prst="rect">
            <a:avLst/>
          </a:prstGeom>
          <a:noFill/>
          <a:ln w="9525">
            <a:solidFill>
              <a:srgbClr val="1C4A5B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ru-RU" altLang="ru-RU" sz="2000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ru-RU" altLang="ru-RU" sz="2000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Sales management</a:t>
            </a:r>
            <a:endParaRPr lang="ru-RU" altLang="ru-RU" b="1" smtClean="0">
              <a:latin typeface="Futura PT Demi"/>
            </a:endParaRPr>
          </a:p>
        </p:txBody>
      </p:sp>
      <p:pic>
        <p:nvPicPr>
          <p:cNvPr id="106498" name="Picture 15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133600"/>
            <a:ext cx="3556000" cy="3073400"/>
          </a:xfrm>
          <a:prstGeom prst="rect">
            <a:avLst/>
          </a:prstGeom>
          <a:noFill/>
          <a:ln w="127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95288" y="1797050"/>
            <a:ext cx="4248150" cy="3956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ru-RU" sz="1600">
                <a:solidFill>
                  <a:schemeClr val="accent2"/>
                </a:solidFill>
                <a:latin typeface="Futura PT Demi" pitchFamily="34" charset="0"/>
              </a:rPr>
              <a:t>Functions for the sales managers and specialists</a:t>
            </a:r>
            <a:r>
              <a:rPr lang="ru-RU" altLang="ru-RU" sz="1600">
                <a:solidFill>
                  <a:schemeClr val="accent2"/>
                </a:solidFill>
                <a:latin typeface="Futura PT Demi" pitchFamily="34" charset="0"/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allows to fix the history of any negotiations with a customer in respect of sales terms and conditions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makes it possible to plan revenue gaining on the daily basis, to control the meeting by the client of payment deadlines, to detect expired accounts receivable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provides through automation of the sales process of goods in the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manufacturing plant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in wholesale and retail trade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involves different instruments for planning and sales control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600" b="0">
                <a:solidFill>
                  <a:schemeClr val="tx1"/>
                </a:solidFill>
                <a:latin typeface="Futura PT Demi" pitchFamily="34" charset="0"/>
              </a:rPr>
              <a:t>allows to solve the tasks connected with order management</a:t>
            </a:r>
            <a:r>
              <a:rPr lang="ru-RU" altLang="ru-RU" sz="1600" b="0">
                <a:solidFill>
                  <a:schemeClr val="tx1"/>
                </a:solidFill>
                <a:latin typeface="Futura PT Demi" pitchFamily="34" charset="0"/>
              </a:rPr>
              <a:t>.</a:t>
            </a:r>
            <a:r>
              <a:rPr lang="ru-RU" altLang="ru-RU" sz="1600" b="0">
                <a:solidFill>
                  <a:schemeClr val="tx1"/>
                </a:solidFill>
              </a:rPr>
              <a:t> </a:t>
            </a:r>
            <a:endParaRPr lang="ru-RU" altLang="ru-RU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1031875"/>
          </a:xfrm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ru-RU" altLang="ru-RU" sz="2000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ru-RU" altLang="ru-RU" sz="2000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Procurement management </a:t>
            </a:r>
            <a:endParaRPr lang="ru-RU" altLang="ru-RU" sz="2000" b="1" smtClean="0">
              <a:latin typeface="Futura PT Demi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79388" y="1652588"/>
            <a:ext cx="4752975" cy="42529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D20000"/>
              </a:buClr>
              <a:defRPr/>
            </a:pPr>
            <a:r>
              <a:rPr lang="en-US" altLang="ru-RU" sz="1600">
                <a:solidFill>
                  <a:schemeClr val="accent2"/>
                </a:solidFill>
                <a:latin typeface="Futura PT Demi" pitchFamily="34" charset="0"/>
              </a:rPr>
              <a:t>Functionalities: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Efficient procurement planning based on the sales and production plans and non-performed orders.</a:t>
            </a:r>
            <a:endParaRPr lang="ru-RU" altLang="ru-RU" sz="14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Placing orders to suppliers and control over their execution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Registration and execution analysis of additional conditions of contracts with fixed nomenclate articles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volumes and delivery time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Support of various schemes of goods acceptance from suppliers including acceptance for its further sale and getting customer raw materials.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Registering of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unbilled deliveries by using warehouse warrants.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Analysis of warehouse and production needs in products, finished goods and materials.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Supply management and order control are performed with necessary detalization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(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till the order, till the purpose of manufactured product, till the business area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).</a:t>
            </a:r>
          </a:p>
        </p:txBody>
      </p:sp>
      <p:pic>
        <p:nvPicPr>
          <p:cNvPr id="107523" name="Picture 7" descr="Shopping, Cart, Process, Shop, Purchase, Buy, Symbol"/>
          <p:cNvPicPr>
            <a:picLocks noChangeAspect="1" noChangeArrowheads="1"/>
          </p:cNvPicPr>
          <p:nvPr/>
        </p:nvPicPr>
        <p:blipFill>
          <a:blip r:embed="rId2"/>
          <a:srcRect l="16411" r="12547"/>
          <a:stretch>
            <a:fillRect/>
          </a:stretch>
        </p:blipFill>
        <p:spPr bwMode="auto">
          <a:xfrm>
            <a:off x="5003800" y="1844675"/>
            <a:ext cx="3744913" cy="3736975"/>
          </a:xfrm>
          <a:prstGeom prst="rect">
            <a:avLst/>
          </a:prstGeom>
          <a:noFill/>
          <a:ln w="9525">
            <a:solidFill>
              <a:srgbClr val="1C4A5B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ru-RU" altLang="ru-RU" sz="2000" smtClean="0">
                <a:solidFill>
                  <a:schemeClr val="accent2"/>
                </a:solidFill>
                <a:latin typeface="Futura PT Demi"/>
              </a:rPr>
              <a:t/>
            </a:r>
            <a:br>
              <a:rPr lang="ru-RU" altLang="ru-RU" sz="2000" smtClean="0">
                <a:solidFill>
                  <a:schemeClr val="accent2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Warehousing and inventory management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108546" name="Объект 2"/>
          <p:cNvSpPr>
            <a:spLocks noGrp="1"/>
          </p:cNvSpPr>
          <p:nvPr>
            <p:ph idx="4294967295"/>
          </p:nvPr>
        </p:nvSpPr>
        <p:spPr>
          <a:xfrm>
            <a:off x="250825" y="1643063"/>
            <a:ext cx="4105275" cy="4719637"/>
          </a:xfrm>
        </p:spPr>
        <p:txBody>
          <a:bodyPr/>
          <a:lstStyle/>
          <a:p>
            <a:pPr marL="180975" indent="-180975" eaLnBrk="1" hangingPunct="1">
              <a:lnSpc>
                <a:spcPct val="90000"/>
              </a:lnSpc>
              <a:buFontTx/>
              <a:buNone/>
            </a:pPr>
            <a:r>
              <a:rPr lang="en-US" altLang="ru-RU" sz="1400" b="1" smtClean="0">
                <a:solidFill>
                  <a:schemeClr val="accent2"/>
                </a:solidFill>
                <a:latin typeface="Futura PT Demi"/>
              </a:rPr>
              <a:t>Functionalities: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Complicated hierarchical warehouse structure</a:t>
            </a:r>
            <a:r>
              <a:rPr lang="ru-RU" altLang="ru-RU" sz="1400" smtClean="0">
                <a:latin typeface="Futura PT Demi"/>
              </a:rPr>
              <a:t>;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b="1" smtClean="0">
                <a:solidFill>
                  <a:schemeClr val="accent2"/>
                </a:solidFill>
                <a:latin typeface="Futura PT Demi"/>
              </a:rPr>
              <a:t>Cellular warehouse management</a:t>
            </a:r>
            <a:r>
              <a:rPr lang="ru-RU" altLang="ru-RU" sz="1400" b="1" smtClean="0">
                <a:solidFill>
                  <a:schemeClr val="accent2"/>
                </a:solidFill>
                <a:latin typeface="Futura PT Demi"/>
              </a:rPr>
              <a:t>;</a:t>
            </a:r>
            <a:r>
              <a:rPr lang="ru-RU" altLang="ru-RU" sz="1400" smtClean="0">
                <a:latin typeface="Futura PT Demi"/>
              </a:rPr>
              <a:t>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Separate order recording</a:t>
            </a:r>
            <a:r>
              <a:rPr lang="ru-RU" altLang="ru-RU" sz="1400" smtClean="0">
                <a:latin typeface="Futura PT Demi"/>
              </a:rPr>
              <a:t> – </a:t>
            </a:r>
            <a:r>
              <a:rPr lang="en-US" altLang="ru-RU" sz="1400" smtClean="0">
                <a:latin typeface="Futura PT Demi"/>
              </a:rPr>
              <a:t>needs reservation</a:t>
            </a:r>
            <a:r>
              <a:rPr lang="ru-RU" altLang="ru-RU" sz="1400" smtClean="0">
                <a:latin typeface="Futura PT Demi"/>
              </a:rPr>
              <a:t>;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Simplified and enlarged stock maintenance;</a:t>
            </a:r>
            <a:endParaRPr lang="ru-RU" altLang="ru-RU" sz="1400" smtClean="0">
              <a:latin typeface="Futura PT Demi"/>
            </a:endParaRP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Mobile workplaces of warehouse employees;</a:t>
            </a:r>
            <a:endParaRPr lang="ru-RU" altLang="ru-RU" sz="1400" smtClean="0">
              <a:latin typeface="Futura PT Demi"/>
            </a:endParaRP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Multi-turn packaging accounting</a:t>
            </a:r>
            <a:r>
              <a:rPr lang="ru-RU" altLang="ru-RU" sz="1400" smtClean="0">
                <a:latin typeface="Futura PT Demi"/>
              </a:rPr>
              <a:t>; 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Inventory accounting management</a:t>
            </a:r>
            <a:r>
              <a:rPr lang="ru-RU" altLang="ru-RU" sz="1400" smtClean="0">
                <a:latin typeface="Futura PT Demi"/>
              </a:rPr>
              <a:t>; </a:t>
            </a:r>
            <a:endParaRPr lang="en-US" altLang="ru-RU" sz="1400" smtClean="0">
              <a:latin typeface="Futura PT Demi"/>
            </a:endParaRP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Management of goods movement between warehouses and plants;</a:t>
            </a:r>
            <a:endParaRPr lang="ru-RU" altLang="ru-RU" sz="1400" smtClean="0">
              <a:latin typeface="Futura PT Demi"/>
            </a:endParaRP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Statistical stock analysis, </a:t>
            </a:r>
            <a:r>
              <a:rPr lang="ru-RU" altLang="ru-RU" sz="1400" smtClean="0">
                <a:latin typeface="Futura PT Demi"/>
              </a:rPr>
              <a:t>ABC/XYZ</a:t>
            </a:r>
            <a:r>
              <a:rPr lang="en-US" altLang="ru-RU" sz="1400" smtClean="0">
                <a:latin typeface="Futura PT Demi"/>
              </a:rPr>
              <a:t>-analysis results keeping</a:t>
            </a:r>
            <a:r>
              <a:rPr lang="ru-RU" altLang="ru-RU" sz="1400" smtClean="0">
                <a:latin typeface="Futura PT Demi"/>
              </a:rPr>
              <a:t>;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b="1" smtClean="0">
                <a:solidFill>
                  <a:schemeClr val="accent2"/>
                </a:solidFill>
                <a:latin typeface="Futura PT Demi"/>
              </a:rPr>
              <a:t>Forecast demand calculation</a:t>
            </a:r>
            <a:r>
              <a:rPr lang="ru-RU" altLang="ru-RU" sz="1400" b="1" smtClean="0">
                <a:solidFill>
                  <a:schemeClr val="accent2"/>
                </a:solidFill>
                <a:latin typeface="Futura PT Demi"/>
              </a:rPr>
              <a:t>;</a:t>
            </a:r>
            <a:r>
              <a:rPr lang="ru-RU" altLang="ru-RU" sz="1400" b="1" smtClean="0">
                <a:solidFill>
                  <a:srgbClr val="D20000"/>
                </a:solidFill>
                <a:latin typeface="Futura PT Demi"/>
              </a:rPr>
              <a:t>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Goods recording in the warehouses accordingly to their series and validity time period</a:t>
            </a:r>
            <a:r>
              <a:rPr lang="ru-RU" altLang="ru-RU" sz="1400" smtClean="0">
                <a:latin typeface="Futura PT Demi"/>
              </a:rPr>
              <a:t>;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Delivery management</a:t>
            </a:r>
            <a:r>
              <a:rPr lang="ru-RU" altLang="ru-RU" sz="1400" smtClean="0">
                <a:latin typeface="Futura PT Demi"/>
              </a:rPr>
              <a:t>; </a:t>
            </a:r>
          </a:p>
          <a:p>
            <a:pPr marL="180975" indent="-180975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Goods calendar</a:t>
            </a:r>
            <a:r>
              <a:rPr lang="ru-RU" altLang="ru-RU" sz="1400" smtClean="0">
                <a:latin typeface="Futura PT Demi"/>
              </a:rPr>
              <a:t>.</a:t>
            </a:r>
          </a:p>
        </p:txBody>
      </p:sp>
      <p:pic>
        <p:nvPicPr>
          <p:cNvPr id="108547" name="Picture 8" descr="Scanning, Stock, Inventory, Work, Shelf, F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16113"/>
            <a:ext cx="4391025" cy="3600450"/>
          </a:xfrm>
          <a:prstGeom prst="rect">
            <a:avLst/>
          </a:prstGeom>
          <a:noFill/>
          <a:ln w="9525">
            <a:solidFill>
              <a:srgbClr val="1C4A5B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55" name="Group 31"/>
          <p:cNvGraphicFramePr>
            <a:graphicFrameLocks noGrp="1"/>
          </p:cNvGraphicFramePr>
          <p:nvPr/>
        </p:nvGraphicFramePr>
        <p:xfrm>
          <a:off x="250825" y="1701800"/>
          <a:ext cx="8640763" cy="4967288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5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37" marR="91437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37" marR="91437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37" marR="91437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37" marR="91437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580" name="Прямоугольник 11"/>
          <p:cNvSpPr>
            <a:spLocks noChangeArrowheads="1"/>
          </p:cNvSpPr>
          <p:nvPr/>
        </p:nvSpPr>
        <p:spPr bwMode="auto">
          <a:xfrm>
            <a:off x="2916238" y="1798638"/>
            <a:ext cx="16113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23 000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5 500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  <a:p>
            <a:pPr algn="r"/>
            <a:endParaRPr lang="ru-RU" altLang="ru-RU" sz="1200">
              <a:solidFill>
                <a:schemeClr val="accent2"/>
              </a:solidFill>
              <a:latin typeface="Futura PT Demi"/>
            </a:endParaRPr>
          </a:p>
        </p:txBody>
      </p:sp>
      <p:sp>
        <p:nvSpPr>
          <p:cNvPr id="109581" name="Прямоугольник 9"/>
          <p:cNvSpPr>
            <a:spLocks noChangeArrowheads="1"/>
          </p:cNvSpPr>
          <p:nvPr/>
        </p:nvSpPr>
        <p:spPr bwMode="auto">
          <a:xfrm>
            <a:off x="3273425" y="3811588"/>
            <a:ext cx="1236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Partner: AFM</a:t>
            </a:r>
            <a:r>
              <a:rPr lang="ru-RU" altLang="ru-RU" sz="900" b="0">
                <a:solidFill>
                  <a:schemeClr val="tx1"/>
                </a:solidFill>
                <a:latin typeface="Futura PT Demi"/>
              </a:rPr>
              <a:t>-</a:t>
            </a: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Servers</a:t>
            </a:r>
            <a:endParaRPr lang="ru-RU" altLang="ru-RU" sz="9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09582" name="Прямоугольник 11"/>
          <p:cNvSpPr>
            <a:spLocks noChangeArrowheads="1"/>
          </p:cNvSpPr>
          <p:nvPr/>
        </p:nvSpPr>
        <p:spPr bwMode="auto">
          <a:xfrm>
            <a:off x="7235825" y="1798638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2 500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1 800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</p:txBody>
      </p:sp>
      <p:sp>
        <p:nvSpPr>
          <p:cNvPr id="109583" name="Прямоугольник 31"/>
          <p:cNvSpPr>
            <a:spLocks noChangeArrowheads="1"/>
          </p:cNvSpPr>
          <p:nvPr/>
        </p:nvSpPr>
        <p:spPr bwMode="auto">
          <a:xfrm>
            <a:off x="7526338" y="3797300"/>
            <a:ext cx="1293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Partner: EvrazTechnica</a:t>
            </a:r>
            <a:endParaRPr lang="ru-RU" altLang="ru-RU" sz="9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09584" name="Прямоугольник 11"/>
          <p:cNvSpPr>
            <a:spLocks noChangeArrowheads="1"/>
          </p:cNvSpPr>
          <p:nvPr/>
        </p:nvSpPr>
        <p:spPr bwMode="auto">
          <a:xfrm>
            <a:off x="2987675" y="4198938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3 900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1 300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</p:txBody>
      </p:sp>
      <p:sp>
        <p:nvSpPr>
          <p:cNvPr id="109585" name="Прямоугольник 35"/>
          <p:cNvSpPr>
            <a:spLocks noChangeArrowheads="1"/>
          </p:cNvSpPr>
          <p:nvPr/>
        </p:nvSpPr>
        <p:spPr bwMode="auto">
          <a:xfrm>
            <a:off x="3530600" y="6380163"/>
            <a:ext cx="1027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Partner: Sibkabel</a:t>
            </a:r>
            <a:endParaRPr lang="ru-RU" altLang="ru-RU" sz="900" b="0">
              <a:solidFill>
                <a:schemeClr val="tx1"/>
              </a:solidFill>
              <a:latin typeface="Futura PT Demi"/>
            </a:endParaRPr>
          </a:p>
        </p:txBody>
      </p:sp>
      <p:pic>
        <p:nvPicPr>
          <p:cNvPr id="109586" name="Picture 20" descr="https://cdn.elec.ru/_thumb/900x600/i/f6/4b/f64b4a051d4d40f4e315b4d07a3a8c19f4578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92600"/>
            <a:ext cx="1971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7" name="Picture 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4271963"/>
            <a:ext cx="19383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8" name="Прямоугольник 11"/>
          <p:cNvSpPr>
            <a:spLocks noChangeArrowheads="1"/>
          </p:cNvSpPr>
          <p:nvPr/>
        </p:nvSpPr>
        <p:spPr bwMode="auto">
          <a:xfrm>
            <a:off x="7164388" y="4197350"/>
            <a:ext cx="16589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1 900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1 200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  <a:p>
            <a:pPr algn="r"/>
            <a:endParaRPr lang="ru-RU" altLang="ru-RU" sz="1200">
              <a:solidFill>
                <a:schemeClr val="accent2"/>
              </a:solidFill>
              <a:latin typeface="Futura PT Demi"/>
            </a:endParaRPr>
          </a:p>
        </p:txBody>
      </p:sp>
      <p:sp>
        <p:nvSpPr>
          <p:cNvPr id="109589" name="Прямоугольник 42"/>
          <p:cNvSpPr>
            <a:spLocks noChangeArrowheads="1"/>
          </p:cNvSpPr>
          <p:nvPr/>
        </p:nvSpPr>
        <p:spPr bwMode="auto">
          <a:xfrm>
            <a:off x="6643688" y="6388100"/>
            <a:ext cx="2198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Partner: Absolute-Soft</a:t>
            </a:r>
            <a:r>
              <a:rPr lang="ru-RU" altLang="ru-RU" sz="900" b="0">
                <a:solidFill>
                  <a:schemeClr val="tx1"/>
                </a:solidFill>
                <a:latin typeface="Futura PT Demi"/>
              </a:rPr>
              <a:t> </a:t>
            </a:r>
            <a:r>
              <a:rPr lang="en-US" altLang="ru-RU" sz="900" b="0">
                <a:solidFill>
                  <a:schemeClr val="tx1"/>
                </a:solidFill>
                <a:latin typeface="Futura PT Demi"/>
              </a:rPr>
              <a:t>Corporate projects</a:t>
            </a:r>
            <a:endParaRPr lang="ru-RU" altLang="ru-RU" sz="9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17794" name="Text Box 34"/>
          <p:cNvSpPr txBox="1">
            <a:spLocks noChangeArrowheads="1"/>
          </p:cNvSpPr>
          <p:nvPr/>
        </p:nvSpPr>
        <p:spPr bwMode="auto">
          <a:xfrm>
            <a:off x="1619250" y="549275"/>
            <a:ext cx="7197725" cy="582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ru-RU" sz="2000" dirty="0">
                <a:solidFill>
                  <a:schemeClr val="accent2"/>
                </a:solidFill>
                <a:latin typeface="Futura PT Demi" pitchFamily="34" charset="0"/>
              </a:rPr>
              <a:t>Current and target infrastructure requirements do not impose limitations for using of </a:t>
            </a:r>
            <a:r>
              <a:rPr lang="ru-RU" altLang="ru-RU" sz="2000" dirty="0">
                <a:solidFill>
                  <a:schemeClr val="accent2"/>
                </a:solidFill>
                <a:latin typeface="Futura PT Demi" pitchFamily="34" charset="0"/>
              </a:rPr>
              <a:t>1С:ERP</a:t>
            </a:r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323850" y="2468563"/>
            <a:ext cx="4032250" cy="162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Maintenance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repair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modernization of locomotive engines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88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th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position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in the ranking 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«200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largest private companies in the RF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» (Forbes), 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9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 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repair factories and more than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80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 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service train yards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For the year 2018 it was planned to increase the number of workplaces and to launch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the block of efficient production management</a:t>
            </a:r>
            <a:endParaRPr lang="ru-RU" altLang="ru-RU" sz="1200">
              <a:solidFill>
                <a:schemeClr val="tx1"/>
              </a:solidFill>
              <a:latin typeface="Futura PT Demi" pitchFamily="34" charset="0"/>
            </a:endParaRPr>
          </a:p>
        </p:txBody>
      </p: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323850" y="4983163"/>
            <a:ext cx="4105275" cy="1260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The leader among the manufacturers of cabling and wiring products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on the territory of the RF and CIS.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More than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 200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brands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of products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and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150 000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label sizes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were developed since the company’s foundation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Planning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production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sales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marketing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warehousing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finance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</p:txBody>
      </p: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4640263" y="2538413"/>
            <a:ext cx="4176712" cy="10779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Supply of great variety of types of rolled metal products.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Manufacturing facilities are able to process 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1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million</a:t>
            </a:r>
            <a:r>
              <a:rPr lang="ru-RU" altLang="ru-RU" sz="120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>
                <a:solidFill>
                  <a:schemeClr val="tx1"/>
                </a:solidFill>
                <a:latin typeface="Futura PT Demi" pitchFamily="34" charset="0"/>
              </a:rPr>
              <a:t>tons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of steel annually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Regulatory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warehousing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planning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production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repairs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sales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4643438" y="4992688"/>
            <a:ext cx="4249737" cy="1443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One of the largest telecom service providers in Moscow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endParaRPr lang="en-US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The leader among the providers of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wide-band cable networks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the largest provider of telecom service in Moscow and Moscow region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Managerial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procurements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warehousing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bookkeeping,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tax accounting,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integration with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1С: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Document management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</p:txBody>
      </p:sp>
      <p:pic>
        <p:nvPicPr>
          <p:cNvPr id="109595" name="Picture 29" descr="http://www.locotech.ru/images/logos/logo_en_top.jpg"/>
          <p:cNvPicPr>
            <a:picLocks noChangeAspect="1" noChangeArrowheads="1"/>
          </p:cNvPicPr>
          <p:nvPr/>
        </p:nvPicPr>
        <p:blipFill>
          <a:blip r:embed="rId4"/>
          <a:srcRect b="30667"/>
          <a:stretch>
            <a:fillRect/>
          </a:stretch>
        </p:blipFill>
        <p:spPr bwMode="auto">
          <a:xfrm>
            <a:off x="333375" y="1771650"/>
            <a:ext cx="17827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6" name="Picture 32" descr="http://www.pearlrose.ca/wp-content/uploads/2015/02/EVraz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1771650"/>
            <a:ext cx="1692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79" name="Group 31"/>
          <p:cNvGraphicFramePr>
            <a:graphicFrameLocks noGrp="1"/>
          </p:cNvGraphicFramePr>
          <p:nvPr/>
        </p:nvGraphicFramePr>
        <p:xfrm>
          <a:off x="250825" y="1546225"/>
          <a:ext cx="8642350" cy="4800601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41" marR="91441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41" marR="91441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41" marR="91441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PT Demi" pitchFamily="34" charset="0"/>
                      </a:endParaRPr>
                    </a:p>
                  </a:txBody>
                  <a:tcPr marL="91441" marR="91441"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477838"/>
            <a:ext cx="7197725" cy="742950"/>
          </a:xfrm>
        </p:spPr>
        <p:txBody>
          <a:bodyPr anchor="t"/>
          <a:lstStyle/>
          <a:p>
            <a:pPr>
              <a:lnSpc>
                <a:spcPct val="85000"/>
              </a:lnSpc>
            </a:pPr>
            <a:r>
              <a:rPr lang="ru-RU" altLang="ru-RU" sz="2000" b="1" smtClean="0">
                <a:solidFill>
                  <a:schemeClr val="tx1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tx1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2000" b="1" smtClean="0">
                <a:latin typeface="Futura PT Demi"/>
              </a:rPr>
              <a:t>–</a:t>
            </a:r>
            <a:r>
              <a:rPr lang="ru-RU" altLang="ru-RU" sz="2000" b="1" smtClean="0">
                <a:latin typeface="Futura PT Demi"/>
              </a:rPr>
              <a:t> </a:t>
            </a:r>
            <a:r>
              <a:rPr lang="en-US" altLang="ru-RU" sz="2000" b="1" smtClean="0">
                <a:latin typeface="Futura PT Demi"/>
              </a:rPr>
              <a:t>small projects</a:t>
            </a:r>
            <a:endParaRPr lang="ru-RU" altLang="ru-RU" sz="2000" b="1" smtClean="0">
              <a:latin typeface="Futura PT Demi"/>
            </a:endParaRPr>
          </a:p>
        </p:txBody>
      </p:sp>
      <p:sp>
        <p:nvSpPr>
          <p:cNvPr id="110605" name="Прямоугольник 11"/>
          <p:cNvSpPr>
            <a:spLocks noChangeArrowheads="1"/>
          </p:cNvSpPr>
          <p:nvPr/>
        </p:nvSpPr>
        <p:spPr bwMode="auto">
          <a:xfrm>
            <a:off x="3059113" y="1641475"/>
            <a:ext cx="145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50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5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AWP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</p:txBody>
      </p:sp>
      <p:sp>
        <p:nvSpPr>
          <p:cNvPr id="110606" name="Прямоугольник 9"/>
          <p:cNvSpPr>
            <a:spLocks noChangeArrowheads="1"/>
          </p:cNvSpPr>
          <p:nvPr/>
        </p:nvSpPr>
        <p:spPr bwMode="auto">
          <a:xfrm>
            <a:off x="2492375" y="3449638"/>
            <a:ext cx="2052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Partner: PromInfoConsult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Samara</a:t>
            </a:r>
            <a:endParaRPr lang="ru-RU" altLang="ru-RU" sz="10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10607" name="Прямоугольник 31"/>
          <p:cNvSpPr>
            <a:spLocks noChangeArrowheads="1"/>
          </p:cNvSpPr>
          <p:nvPr/>
        </p:nvSpPr>
        <p:spPr bwMode="auto">
          <a:xfrm>
            <a:off x="6723063" y="3451225"/>
            <a:ext cx="2138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Partner: 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1С-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Rarus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 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Samara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Samara</a:t>
            </a:r>
            <a:endParaRPr lang="ru-RU" altLang="ru-RU" sz="10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10608" name="Прямоугольник 35"/>
          <p:cNvSpPr>
            <a:spLocks noChangeArrowheads="1"/>
          </p:cNvSpPr>
          <p:nvPr/>
        </p:nvSpPr>
        <p:spPr bwMode="auto">
          <a:xfrm>
            <a:off x="1530350" y="5961063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Partner: 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1С: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Perviy BIT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Moscow</a:t>
            </a:r>
            <a:r>
              <a:rPr lang="ru-RU" altLang="ru-RU" sz="1000" b="0">
                <a:solidFill>
                  <a:schemeClr val="tx1"/>
                </a:solidFill>
                <a:latin typeface="Futura PT Demi"/>
              </a:rPr>
              <a:t> – </a:t>
            </a: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the Central office</a:t>
            </a:r>
            <a:endParaRPr lang="ru-RU" altLang="ru-RU" sz="10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10609" name="Прямоугольник 42"/>
          <p:cNvSpPr>
            <a:spLocks noChangeArrowheads="1"/>
          </p:cNvSpPr>
          <p:nvPr/>
        </p:nvSpPr>
        <p:spPr bwMode="auto">
          <a:xfrm>
            <a:off x="7223125" y="5946775"/>
            <a:ext cx="165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000" b="0">
                <a:solidFill>
                  <a:schemeClr val="tx1"/>
                </a:solidFill>
                <a:latin typeface="Futura PT Demi"/>
              </a:rPr>
              <a:t>Partner: Smart ERP Projects</a:t>
            </a:r>
            <a:endParaRPr lang="ru-RU" altLang="ru-RU" sz="10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10610" name="Прямоугольник 11"/>
          <p:cNvSpPr>
            <a:spLocks noChangeArrowheads="1"/>
          </p:cNvSpPr>
          <p:nvPr/>
        </p:nvSpPr>
        <p:spPr bwMode="auto">
          <a:xfrm>
            <a:off x="7308850" y="16462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45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5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</p:txBody>
      </p:sp>
      <p:sp>
        <p:nvSpPr>
          <p:cNvPr id="110611" name="Прямоугольник 11"/>
          <p:cNvSpPr>
            <a:spLocks noChangeArrowheads="1"/>
          </p:cNvSpPr>
          <p:nvPr/>
        </p:nvSpPr>
        <p:spPr bwMode="auto">
          <a:xfrm>
            <a:off x="3132138" y="3851275"/>
            <a:ext cx="13890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80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3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  <a:p>
            <a:pPr algn="r"/>
            <a:endParaRPr lang="ru-RU" altLang="ru-RU" sz="1200">
              <a:solidFill>
                <a:schemeClr val="accent2"/>
              </a:solidFill>
              <a:latin typeface="Futura PT Demi"/>
            </a:endParaRPr>
          </a:p>
        </p:txBody>
      </p:sp>
      <p:sp>
        <p:nvSpPr>
          <p:cNvPr id="110612" name="Прямоугольник 11"/>
          <p:cNvSpPr>
            <a:spLocks noChangeArrowheads="1"/>
          </p:cNvSpPr>
          <p:nvPr/>
        </p:nvSpPr>
        <p:spPr bwMode="auto">
          <a:xfrm>
            <a:off x="7380288" y="3851275"/>
            <a:ext cx="14398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26 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employees</a:t>
            </a:r>
            <a:endParaRPr lang="ru-RU" altLang="ru-RU" sz="1200">
              <a:solidFill>
                <a:schemeClr val="accent2"/>
              </a:solidFill>
              <a:latin typeface="Futura PT Demi"/>
            </a:endParaRPr>
          </a:p>
          <a:p>
            <a:pPr algn="r"/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5 А</a:t>
            </a:r>
            <a:r>
              <a:rPr lang="en-US" altLang="ru-RU" sz="1200">
                <a:solidFill>
                  <a:schemeClr val="accent2"/>
                </a:solidFill>
                <a:latin typeface="Futura PT Demi"/>
              </a:rPr>
              <a:t>WP</a:t>
            </a:r>
            <a:r>
              <a:rPr lang="ru-RU" altLang="ru-RU" sz="1200">
                <a:solidFill>
                  <a:schemeClr val="accent2"/>
                </a:solidFill>
                <a:latin typeface="Futura PT Demi"/>
              </a:rPr>
              <a:t> </a:t>
            </a:r>
          </a:p>
          <a:p>
            <a:pPr algn="r"/>
            <a:endParaRPr lang="ru-RU" altLang="ru-RU" sz="1200">
              <a:solidFill>
                <a:schemeClr val="accent2"/>
              </a:solidFill>
              <a:latin typeface="Futura PT Demi"/>
            </a:endParaRPr>
          </a:p>
        </p:txBody>
      </p:sp>
      <p:pic>
        <p:nvPicPr>
          <p:cNvPr id="110613" name="Picture 35" descr="ÐÐ° Ð³Ð»Ð°Ð²Ð½ÑÑ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41475"/>
            <a:ext cx="1511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4" name="Picture 43" descr="http://img.findtm.ru/img/tz_registered_img/35/351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630363"/>
            <a:ext cx="18621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5" name="Picture 45" descr="Ver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08388"/>
            <a:ext cx="19446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16" name="Picture 49" descr="http://i.imgur.com/XIlOhy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025" y="3851275"/>
            <a:ext cx="18716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323850" y="2314575"/>
            <a:ext cx="4176713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«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Yarus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» –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an expert in the field of building equipment leasing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Finance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managerial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indices monitoring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budgeting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CRM, HRM,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procurement and document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250825" y="4810125"/>
            <a:ext cx="4249738" cy="8588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«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VerRus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» –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production of dry building mixes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Bookkeeping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tax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regulatory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payroll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HRM, procurement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sales and production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4572000" y="2409825"/>
            <a:ext cx="4321175" cy="1041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«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Samarsky Podshipnik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» –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a young enterprise that manufactures and supplies pillow blocks of different modifications.</a:t>
            </a:r>
            <a:endParaRPr lang="ru-RU" altLang="ru-RU" sz="1200" b="0">
              <a:solidFill>
                <a:schemeClr val="tx1"/>
              </a:solidFill>
              <a:latin typeface="Futura PT Dem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Bookkeeping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tax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regulatory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procurement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sales and production management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4572000" y="4805363"/>
            <a:ext cx="4321175" cy="676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“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I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-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D-B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RUS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" –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wholesale trade of milk products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Cash flows accounting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bookkeeping under RAS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sales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production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procurement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, 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materials and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 CRM</a:t>
            </a:r>
            <a:r>
              <a:rPr lang="en-US" altLang="ru-RU" sz="1200" b="0">
                <a:solidFill>
                  <a:schemeClr val="tx1"/>
                </a:solidFill>
                <a:latin typeface="Futura PT Demi" pitchFamily="34" charset="0"/>
              </a:rPr>
              <a:t> planning</a:t>
            </a:r>
            <a:r>
              <a:rPr lang="ru-RU" altLang="ru-RU" sz="12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9"/>
          <p:cNvSpPr txBox="1">
            <a:spLocks noChangeArrowheads="1"/>
          </p:cNvSpPr>
          <p:nvPr/>
        </p:nvSpPr>
        <p:spPr bwMode="auto">
          <a:xfrm>
            <a:off x="1619250" y="477838"/>
            <a:ext cx="7197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000">
                <a:solidFill>
                  <a:schemeClr val="tx1"/>
                </a:solidFill>
              </a:rPr>
              <a:t>Reasons to choose</a:t>
            </a:r>
            <a:r>
              <a:rPr lang="ru-RU" altLang="ru-RU" sz="2000">
                <a:solidFill>
                  <a:schemeClr val="tx1"/>
                </a:solidFill>
              </a:rPr>
              <a:t> </a:t>
            </a:r>
            <a:r>
              <a:rPr lang="en-US" altLang="ru-RU" sz="2000">
                <a:solidFill>
                  <a:schemeClr val="accent2"/>
                </a:solidFill>
              </a:rPr>
              <a:t>1C:ERP</a:t>
            </a:r>
            <a:r>
              <a:rPr lang="en-US" altLang="ru-RU" sz="2000">
                <a:solidFill>
                  <a:srgbClr val="D20000"/>
                </a:solidFill>
              </a:rPr>
              <a:t> </a:t>
            </a:r>
            <a:r>
              <a:rPr lang="en-US" altLang="ru-RU" sz="2000">
                <a:solidFill>
                  <a:schemeClr val="tx1"/>
                </a:solidFill>
              </a:rPr>
              <a:t>instead of analogs</a:t>
            </a:r>
            <a:r>
              <a:rPr lang="ru-RU" altLang="ru-RU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1618" name="Text Box 10"/>
          <p:cNvSpPr txBox="1">
            <a:spLocks noChangeArrowheads="1"/>
          </p:cNvSpPr>
          <p:nvPr/>
        </p:nvSpPr>
        <p:spPr bwMode="auto">
          <a:xfrm>
            <a:off x="123825" y="5235575"/>
            <a:ext cx="255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225" indent="-22225" algn="ctr">
              <a:spcBef>
                <a:spcPct val="20000"/>
              </a:spcBef>
            </a:pPr>
            <a:r>
              <a:rPr lang="en-US" altLang="ru-RU" sz="1200" b="0">
                <a:solidFill>
                  <a:schemeClr val="tx1"/>
                </a:solidFill>
                <a:latin typeface="Futura PT Demi"/>
              </a:rPr>
              <a:t>According to the data of partners’ reports (RUS) from January </a:t>
            </a:r>
            <a:r>
              <a:rPr lang="ru-RU" altLang="ru-RU" sz="1200" b="0">
                <a:solidFill>
                  <a:schemeClr val="tx1"/>
                </a:solidFill>
                <a:latin typeface="Futura PT Demi"/>
              </a:rPr>
              <a:t>2015 : </a:t>
            </a:r>
            <a:r>
              <a:rPr lang="ru-RU" altLang="ru-RU" sz="1200">
                <a:solidFill>
                  <a:schemeClr val="tx1"/>
                </a:solidFill>
                <a:latin typeface="Futura PT Demi"/>
              </a:rPr>
              <a:t>263 </a:t>
            </a:r>
            <a:r>
              <a:rPr lang="en-US" altLang="ru-RU" sz="1200">
                <a:solidFill>
                  <a:schemeClr val="tx1"/>
                </a:solidFill>
                <a:latin typeface="Futura PT Demi"/>
              </a:rPr>
              <a:t>choices of </a:t>
            </a:r>
            <a:r>
              <a:rPr lang="ru-RU" altLang="ru-RU" sz="1200" b="0">
                <a:solidFill>
                  <a:schemeClr val="tx1"/>
                </a:solidFill>
                <a:latin typeface="Futura PT Demi"/>
              </a:rPr>
              <a:t>ERP-</a:t>
            </a:r>
            <a:r>
              <a:rPr lang="en-US" altLang="ru-RU" sz="1200" b="0">
                <a:solidFill>
                  <a:schemeClr val="tx1"/>
                </a:solidFill>
                <a:latin typeface="Futura PT Demi"/>
              </a:rPr>
              <a:t>solutions</a:t>
            </a:r>
            <a:r>
              <a:rPr lang="ru-RU" altLang="ru-RU" sz="1200" b="0">
                <a:solidFill>
                  <a:schemeClr val="tx1"/>
                </a:solidFill>
                <a:latin typeface="Futura PT Demi"/>
              </a:rPr>
              <a:t> </a:t>
            </a:r>
            <a:r>
              <a:rPr lang="en-US" altLang="ru-RU" sz="1200" b="0">
                <a:solidFill>
                  <a:schemeClr val="tx1"/>
                </a:solidFill>
                <a:latin typeface="Futura PT Demi"/>
              </a:rPr>
              <a:t>of </a:t>
            </a:r>
            <a:r>
              <a:rPr lang="ru-RU" altLang="ru-RU" sz="1200" b="0">
                <a:solidFill>
                  <a:schemeClr val="tx1"/>
                </a:solidFill>
                <a:latin typeface="Futura PT Demi"/>
              </a:rPr>
              <a:t>«1С</a:t>
            </a:r>
            <a:r>
              <a:rPr lang="en-US" altLang="ru-RU" sz="1200" b="0">
                <a:solidFill>
                  <a:schemeClr val="tx1"/>
                </a:solidFill>
                <a:latin typeface="Futura PT Demi"/>
              </a:rPr>
              <a:t> Company</a:t>
            </a:r>
            <a:r>
              <a:rPr lang="ru-RU" altLang="ru-RU" sz="1200" b="0">
                <a:solidFill>
                  <a:schemeClr val="tx1"/>
                </a:solidFill>
                <a:latin typeface="Futura PT Demi"/>
              </a:rPr>
              <a:t>»</a:t>
            </a:r>
            <a:r>
              <a:rPr lang="en-US" altLang="ru-RU" sz="1200" b="0">
                <a:solidFill>
                  <a:schemeClr val="tx1"/>
                </a:solidFill>
                <a:latin typeface="Futura PT Demi"/>
              </a:rPr>
              <a:t> instead of analogs</a:t>
            </a:r>
            <a:endParaRPr lang="ru-RU" altLang="ru-RU" sz="1200">
              <a:solidFill>
                <a:srgbClr val="006600"/>
              </a:solidFill>
              <a:latin typeface="Futura PT Demi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827088" y="1406525"/>
            <a:ext cx="4897437" cy="5087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Low cost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 (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of licenses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implementation time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support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TCO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)</a:t>
            </a: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System’s functionality complies with industrial peculiarities, customers’ needs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Great number of specialists &amp; partners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assistance availability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Integration with other 1C solutions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Implementation and exploitation simplicity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flexibility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High competence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, 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positive experience of collaboration with a partner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Fast adaption to the legislation changes, localization 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Deployment rapidness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Expert personnel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Positive repercussions in the industry</a:t>
            </a: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Vendor’s reputation and credibility</a:t>
            </a:r>
            <a:endParaRPr lang="ru-RU" altLang="ru-RU" sz="1300" b="0">
              <a:solidFill>
                <a:schemeClr val="tx1"/>
              </a:solidFill>
              <a:latin typeface="Futura PT Demi"/>
            </a:endParaRPr>
          </a:p>
          <a:p>
            <a:pPr algn="r">
              <a:spcBef>
                <a:spcPct val="85000"/>
              </a:spcBef>
              <a:defRPr/>
            </a:pP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System’s openness and reliability</a:t>
            </a:r>
          </a:p>
          <a:p>
            <a:pPr algn="r">
              <a:spcBef>
                <a:spcPct val="85000"/>
              </a:spcBef>
              <a:defRPr/>
            </a:pP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«</a:t>
            </a:r>
            <a:r>
              <a:rPr lang="en-US" altLang="ru-RU" sz="1300" b="0">
                <a:solidFill>
                  <a:schemeClr val="tx1"/>
                </a:solidFill>
                <a:latin typeface="Futura PT Demi"/>
              </a:rPr>
              <a:t>Import substitution</a:t>
            </a:r>
            <a:r>
              <a:rPr lang="ru-RU" altLang="ru-RU" sz="1300" b="0">
                <a:solidFill>
                  <a:schemeClr val="tx1"/>
                </a:solidFill>
                <a:latin typeface="Futura PT Demi"/>
              </a:rPr>
              <a:t>»</a:t>
            </a:r>
          </a:p>
        </p:txBody>
      </p:sp>
      <p:cxnSp>
        <p:nvCxnSpPr>
          <p:cNvPr id="111620" name="Straight Connector 75"/>
          <p:cNvCxnSpPr>
            <a:cxnSpLocks noChangeShapeType="1"/>
          </p:cNvCxnSpPr>
          <p:nvPr/>
        </p:nvCxnSpPr>
        <p:spPr bwMode="auto">
          <a:xfrm>
            <a:off x="5795963" y="6438900"/>
            <a:ext cx="2374900" cy="0"/>
          </a:xfrm>
          <a:prstGeom prst="line">
            <a:avLst/>
          </a:prstGeom>
          <a:noFill/>
          <a:ln w="19050" algn="ctr">
            <a:solidFill>
              <a:srgbClr val="3E5057"/>
            </a:solidFill>
            <a:round/>
            <a:headEnd/>
            <a:tailEnd/>
          </a:ln>
        </p:spPr>
      </p:cxnSp>
      <p:cxnSp>
        <p:nvCxnSpPr>
          <p:cNvPr id="111621" name="Straight Connector 75"/>
          <p:cNvCxnSpPr>
            <a:cxnSpLocks noChangeShapeType="1"/>
          </p:cNvCxnSpPr>
          <p:nvPr/>
        </p:nvCxnSpPr>
        <p:spPr bwMode="auto">
          <a:xfrm>
            <a:off x="6588125" y="1131888"/>
            <a:ext cx="0" cy="5321300"/>
          </a:xfrm>
          <a:prstGeom prst="line">
            <a:avLst/>
          </a:prstGeom>
          <a:noFill/>
          <a:ln w="19050" algn="ctr">
            <a:solidFill>
              <a:srgbClr val="3E5057"/>
            </a:solidFill>
            <a:round/>
            <a:headEnd/>
            <a:tailEnd/>
          </a:ln>
        </p:spPr>
      </p:cxnSp>
      <p:cxnSp>
        <p:nvCxnSpPr>
          <p:cNvPr id="111622" name="Straight Connector 75"/>
          <p:cNvCxnSpPr>
            <a:cxnSpLocks noChangeShapeType="1"/>
          </p:cNvCxnSpPr>
          <p:nvPr/>
        </p:nvCxnSpPr>
        <p:spPr bwMode="auto">
          <a:xfrm>
            <a:off x="7380288" y="1131888"/>
            <a:ext cx="0" cy="5321300"/>
          </a:xfrm>
          <a:prstGeom prst="line">
            <a:avLst/>
          </a:prstGeom>
          <a:noFill/>
          <a:ln w="19050" algn="ctr">
            <a:solidFill>
              <a:srgbClr val="3E5057"/>
            </a:solidFill>
            <a:round/>
            <a:headEnd/>
            <a:tailEnd/>
          </a:ln>
        </p:spPr>
      </p:cxnSp>
      <p:cxnSp>
        <p:nvCxnSpPr>
          <p:cNvPr id="111623" name="Straight Connector 75"/>
          <p:cNvCxnSpPr>
            <a:cxnSpLocks noChangeShapeType="1"/>
          </p:cNvCxnSpPr>
          <p:nvPr/>
        </p:nvCxnSpPr>
        <p:spPr bwMode="auto">
          <a:xfrm>
            <a:off x="8172450" y="1131888"/>
            <a:ext cx="0" cy="5321300"/>
          </a:xfrm>
          <a:prstGeom prst="line">
            <a:avLst/>
          </a:prstGeom>
          <a:noFill/>
          <a:ln w="19050" algn="ctr">
            <a:solidFill>
              <a:srgbClr val="3E5057"/>
            </a:solidFill>
            <a:round/>
            <a:headEnd/>
            <a:tailEnd/>
          </a:ln>
        </p:spPr>
      </p:cxnSp>
      <p:sp>
        <p:nvSpPr>
          <p:cNvPr id="111624" name="AutoShape 99"/>
          <p:cNvSpPr>
            <a:spLocks noChangeArrowheads="1"/>
          </p:cNvSpPr>
          <p:nvPr/>
        </p:nvSpPr>
        <p:spPr bwMode="auto">
          <a:xfrm>
            <a:off x="5795963" y="1604963"/>
            <a:ext cx="1800225" cy="238125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ru-RU" altLang="ru-RU" sz="1000">
                <a:solidFill>
                  <a:srgbClr val="3E5057"/>
                </a:solidFill>
                <a:sym typeface="Calibri" pitchFamily="34" charset="0"/>
              </a:rPr>
              <a:t>124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25" name="AutoShape 99"/>
          <p:cNvSpPr>
            <a:spLocks noChangeArrowheads="1"/>
          </p:cNvSpPr>
          <p:nvPr/>
        </p:nvSpPr>
        <p:spPr bwMode="auto">
          <a:xfrm>
            <a:off x="5795963" y="1987550"/>
            <a:ext cx="1258887" cy="239713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ru-RU" altLang="ru-RU" sz="1000">
                <a:solidFill>
                  <a:srgbClr val="3E5057"/>
                </a:solidFill>
                <a:sym typeface="Calibri" pitchFamily="34" charset="0"/>
              </a:rPr>
              <a:t>89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26" name="AutoShape 99"/>
          <p:cNvSpPr>
            <a:spLocks noChangeArrowheads="1"/>
          </p:cNvSpPr>
          <p:nvPr/>
        </p:nvSpPr>
        <p:spPr bwMode="auto">
          <a:xfrm>
            <a:off x="5795963" y="2373313"/>
            <a:ext cx="1079500" cy="238125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ru-RU" altLang="ru-RU" sz="1000">
                <a:solidFill>
                  <a:srgbClr val="3E5057"/>
                </a:solidFill>
                <a:sym typeface="Calibri" pitchFamily="34" charset="0"/>
              </a:rPr>
              <a:t>71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27" name="AutoShape 99"/>
          <p:cNvSpPr>
            <a:spLocks noChangeArrowheads="1"/>
          </p:cNvSpPr>
          <p:nvPr/>
        </p:nvSpPr>
        <p:spPr bwMode="auto">
          <a:xfrm>
            <a:off x="5795963" y="2755900"/>
            <a:ext cx="719137" cy="239713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48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28" name="AutoShape 99"/>
          <p:cNvSpPr>
            <a:spLocks noChangeArrowheads="1"/>
          </p:cNvSpPr>
          <p:nvPr/>
        </p:nvSpPr>
        <p:spPr bwMode="auto">
          <a:xfrm>
            <a:off x="5795963" y="3141663"/>
            <a:ext cx="647700" cy="238125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40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29" name="AutoShape 99"/>
          <p:cNvSpPr>
            <a:spLocks noChangeArrowheads="1"/>
          </p:cNvSpPr>
          <p:nvPr/>
        </p:nvSpPr>
        <p:spPr bwMode="auto">
          <a:xfrm>
            <a:off x="5795963" y="3524250"/>
            <a:ext cx="576262" cy="239713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32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0" name="AutoShape 99"/>
          <p:cNvSpPr>
            <a:spLocks noChangeArrowheads="1"/>
          </p:cNvSpPr>
          <p:nvPr/>
        </p:nvSpPr>
        <p:spPr bwMode="auto">
          <a:xfrm>
            <a:off x="5795963" y="3906838"/>
            <a:ext cx="503237" cy="239712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30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1" name="AutoShape 99"/>
          <p:cNvSpPr>
            <a:spLocks noChangeArrowheads="1"/>
          </p:cNvSpPr>
          <p:nvPr/>
        </p:nvSpPr>
        <p:spPr bwMode="auto">
          <a:xfrm>
            <a:off x="5795963" y="4292600"/>
            <a:ext cx="431800" cy="239713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22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2" name="AutoShape 99"/>
          <p:cNvSpPr>
            <a:spLocks noChangeArrowheads="1"/>
          </p:cNvSpPr>
          <p:nvPr/>
        </p:nvSpPr>
        <p:spPr bwMode="auto">
          <a:xfrm>
            <a:off x="5795963" y="4675188"/>
            <a:ext cx="360362" cy="239712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19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3" name="AutoShape 99"/>
          <p:cNvSpPr>
            <a:spLocks noChangeArrowheads="1"/>
          </p:cNvSpPr>
          <p:nvPr/>
        </p:nvSpPr>
        <p:spPr bwMode="auto">
          <a:xfrm>
            <a:off x="5795963" y="5060950"/>
            <a:ext cx="287337" cy="239713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9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4" name="AutoShape 99"/>
          <p:cNvSpPr>
            <a:spLocks noChangeArrowheads="1"/>
          </p:cNvSpPr>
          <p:nvPr/>
        </p:nvSpPr>
        <p:spPr bwMode="auto">
          <a:xfrm>
            <a:off x="5795963" y="5443538"/>
            <a:ext cx="215900" cy="239712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7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5" name="AutoShape 99"/>
          <p:cNvSpPr>
            <a:spLocks noChangeArrowheads="1"/>
          </p:cNvSpPr>
          <p:nvPr/>
        </p:nvSpPr>
        <p:spPr bwMode="auto">
          <a:xfrm>
            <a:off x="5795963" y="5827713"/>
            <a:ext cx="142875" cy="238125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6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sp>
        <p:nvSpPr>
          <p:cNvPr id="111636" name="AutoShape 99"/>
          <p:cNvSpPr>
            <a:spLocks noChangeArrowheads="1"/>
          </p:cNvSpPr>
          <p:nvPr/>
        </p:nvSpPr>
        <p:spPr bwMode="auto">
          <a:xfrm>
            <a:off x="5795963" y="6161088"/>
            <a:ext cx="71437" cy="239712"/>
          </a:xfrm>
          <a:prstGeom prst="roundRect">
            <a:avLst>
              <a:gd name="adj" fmla="val 0"/>
            </a:avLst>
          </a:prstGeom>
          <a:solidFill>
            <a:srgbClr val="F1EC12"/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D8209"/>
              </a:buClr>
            </a:pPr>
            <a:r>
              <a:rPr lang="en-US" altLang="ru-RU" sz="1000">
                <a:solidFill>
                  <a:srgbClr val="3E5057"/>
                </a:solidFill>
                <a:sym typeface="Calibri" pitchFamily="34" charset="0"/>
              </a:rPr>
              <a:t>1</a:t>
            </a:r>
            <a:endParaRPr lang="ru-RU" altLang="ru-RU" sz="1000" b="0">
              <a:solidFill>
                <a:srgbClr val="3E5057"/>
              </a:solidFill>
              <a:sym typeface="Calibri" pitchFamily="34" charset="0"/>
            </a:endParaRPr>
          </a:p>
        </p:txBody>
      </p:sp>
      <p:cxnSp>
        <p:nvCxnSpPr>
          <p:cNvPr id="111637" name="Straight Connector 75"/>
          <p:cNvCxnSpPr>
            <a:cxnSpLocks noChangeShapeType="1"/>
          </p:cNvCxnSpPr>
          <p:nvPr/>
        </p:nvCxnSpPr>
        <p:spPr bwMode="auto">
          <a:xfrm>
            <a:off x="5795963" y="1196975"/>
            <a:ext cx="0" cy="5256213"/>
          </a:xfrm>
          <a:prstGeom prst="line">
            <a:avLst/>
          </a:prstGeom>
          <a:noFill/>
          <a:ln w="19050" algn="ctr">
            <a:solidFill>
              <a:srgbClr val="3E5057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81300"/>
            <a:ext cx="8640762" cy="1069975"/>
          </a:xfrm>
        </p:spPr>
        <p:txBody>
          <a:bodyPr/>
          <a:lstStyle/>
          <a:p>
            <a:pPr algn="ctr" eaLnBrk="1" hangingPunct="1"/>
            <a:r>
              <a:rPr lang="en-US" altLang="en-US" sz="4400" smtClean="0">
                <a:latin typeface="Futura PT Demi"/>
              </a:rPr>
              <a:t>Thank you for your attention</a:t>
            </a:r>
            <a:r>
              <a:rPr lang="ru-RU" altLang="en-US" sz="4400" smtClean="0">
                <a:latin typeface="Futura PT Demi"/>
              </a:rPr>
              <a:t>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54188" y="477838"/>
            <a:ext cx="7197725" cy="742950"/>
          </a:xfrm>
        </p:spPr>
        <p:txBody>
          <a:bodyPr anchor="t"/>
          <a:lstStyle/>
          <a:p>
            <a:pPr eaLnBrk="1" hangingPunct="1"/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Economic effect</a:t>
            </a:r>
            <a:endParaRPr lang="ru-RU" altLang="ru-RU" b="1" smtClean="0">
              <a:solidFill>
                <a:schemeClr val="accent2"/>
              </a:solidFill>
              <a:latin typeface="Futura PT Demi"/>
            </a:endParaRPr>
          </a:p>
        </p:txBody>
      </p:sp>
      <p:pic>
        <p:nvPicPr>
          <p:cNvPr id="93186" name="Рисунок 3"/>
          <p:cNvPicPr>
            <a:picLocks noChangeAspect="1"/>
          </p:cNvPicPr>
          <p:nvPr/>
        </p:nvPicPr>
        <p:blipFill>
          <a:blip r:embed="rId2"/>
          <a:srcRect l="12607" t="18965" r="3989" b="5173"/>
          <a:stretch>
            <a:fillRect/>
          </a:stretch>
        </p:blipFill>
        <p:spPr bwMode="auto">
          <a:xfrm>
            <a:off x="395288" y="1420813"/>
            <a:ext cx="849788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00113" y="6356350"/>
            <a:ext cx="65516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ru-RU" sz="1100" b="0" i="1">
                <a:solidFill>
                  <a:srgbClr val="A6A6A6"/>
                </a:solidFill>
                <a:cs typeface="Arial" charset="0"/>
              </a:rPr>
              <a:t>136 published implementation projects with economic indices approved by the clients in 2019</a:t>
            </a:r>
            <a:endParaRPr lang="ru-RU" altLang="ru-RU" sz="1100" b="0" i="1">
              <a:solidFill>
                <a:srgbClr val="A6A6A6"/>
              </a:solidFill>
              <a:cs typeface="Arial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588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1С:ERP</a:t>
            </a:r>
            <a:r>
              <a:rPr lang="ru-RU" altLang="ru-RU" sz="20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Monitoring and analysis of the company’s performance indices</a:t>
            </a:r>
            <a:endParaRPr lang="ru-RU" altLang="ru-RU" sz="2000" b="1" smtClean="0">
              <a:latin typeface="Futura PT Demi"/>
            </a:endParaRPr>
          </a:p>
        </p:txBody>
      </p:sp>
      <p:sp>
        <p:nvSpPr>
          <p:cNvPr id="94210" name="Объект 2"/>
          <p:cNvSpPr>
            <a:spLocks noGrp="1"/>
          </p:cNvSpPr>
          <p:nvPr>
            <p:ph idx="4294967295"/>
          </p:nvPr>
        </p:nvSpPr>
        <p:spPr>
          <a:xfrm>
            <a:off x="187325" y="1703388"/>
            <a:ext cx="4117975" cy="4516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Creation of a hierarchical model of goals and targets.</a:t>
            </a:r>
            <a:endParaRPr lang="ru-RU" altLang="ru-RU" sz="17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Day-Week–Month</a:t>
            </a:r>
            <a:r>
              <a:rPr lang="en-US" altLang="ru-RU" sz="1700" smtClean="0">
                <a:solidFill>
                  <a:schemeClr val="accent2"/>
                </a:solidFill>
                <a:latin typeface="Futura PT Demi"/>
              </a:rPr>
              <a:t> </a:t>
            </a:r>
            <a:r>
              <a:rPr lang="en-US" altLang="ru-RU" sz="1700" smtClean="0">
                <a:latin typeface="Futura PT Demi"/>
              </a:rPr>
              <a:t>control principle.</a:t>
            </a:r>
            <a:endParaRPr lang="ru-RU" altLang="ru-RU" sz="1700" b="1" smtClean="0">
              <a:solidFill>
                <a:srgbClr val="D20000"/>
              </a:solidFill>
              <a:latin typeface="Futura PT Demi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Creati</a:t>
            </a: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on of</a:t>
            </a: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 different options</a:t>
            </a:r>
            <a:r>
              <a:rPr lang="ru-RU" altLang="ru-RU" sz="1700" b="1" smtClean="0">
                <a:solidFill>
                  <a:srgbClr val="DF2727"/>
                </a:solidFill>
                <a:latin typeface="Futura PT Demi"/>
              </a:rPr>
              <a:t> </a:t>
            </a:r>
            <a:r>
              <a:rPr lang="ru-RU" altLang="ru-RU" sz="1700" smtClean="0">
                <a:latin typeface="Futura PT Demi"/>
              </a:rPr>
              <a:t>for comparing performance</a:t>
            </a:r>
            <a:r>
              <a:rPr lang="en-US" altLang="ru-RU" sz="1700" smtClean="0">
                <a:latin typeface="Futura PT Demi"/>
              </a:rPr>
              <a:t>.</a:t>
            </a:r>
            <a:endParaRPr lang="ru-RU" altLang="ru-RU" sz="17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Monitoring of targets with </a:t>
            </a: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explanations of source data</a:t>
            </a:r>
            <a:r>
              <a:rPr lang="en-US" altLang="ru-RU" sz="1700" smtClean="0">
                <a:latin typeface="Futura PT Demi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700" smtClean="0">
                <a:latin typeface="Futura PT Demi"/>
              </a:rPr>
              <a:t>Advanced analysis of financial results of the business areas</a:t>
            </a:r>
            <a:r>
              <a:rPr lang="en-US" altLang="ru-RU" sz="1700" smtClean="0">
                <a:latin typeface="Futura PT Demi"/>
              </a:rPr>
              <a:t>.</a:t>
            </a:r>
            <a:r>
              <a:rPr lang="ru-RU" altLang="ru-RU" sz="1700" smtClean="0">
                <a:latin typeface="Futura PT Demi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Great variety of graph formats</a:t>
            </a:r>
            <a:r>
              <a:rPr lang="en-US" altLang="ru-RU" sz="1700" b="1" smtClean="0">
                <a:solidFill>
                  <a:srgbClr val="DF2727"/>
                </a:solidFill>
                <a:latin typeface="Futura PT Demi"/>
              </a:rPr>
              <a:t> </a:t>
            </a:r>
            <a:r>
              <a:rPr lang="en-US" altLang="ru-RU" sz="1700" smtClean="0">
                <a:latin typeface="Futura PT Demi"/>
              </a:rPr>
              <a:t>of analytical reports.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Newsletters on enterprise performance information</a:t>
            </a:r>
            <a:r>
              <a:rPr lang="ru-RU" altLang="ru-RU" sz="1700" smtClean="0">
                <a:latin typeface="Futura PT Demi"/>
              </a:rPr>
              <a:t> </a:t>
            </a:r>
            <a:r>
              <a:rPr lang="en-US" altLang="ru-RU" sz="1700" smtClean="0">
                <a:latin typeface="Futura PT Demi"/>
              </a:rPr>
              <a:t>via email.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Access from mobile devices</a:t>
            </a:r>
            <a:r>
              <a:rPr lang="ru-RU" altLang="ru-RU" sz="1700" b="1" smtClean="0">
                <a:solidFill>
                  <a:srgbClr val="DF2727"/>
                </a:solidFill>
                <a:latin typeface="Futura PT Demi"/>
              </a:rPr>
              <a:t> </a:t>
            </a:r>
            <a:r>
              <a:rPr lang="ru-RU" altLang="ru-RU" sz="1700" smtClean="0">
                <a:latin typeface="Futura PT Demi"/>
              </a:rPr>
              <a:t>(tablet, smartphone).</a:t>
            </a:r>
          </a:p>
        </p:txBody>
      </p:sp>
      <p:pic>
        <p:nvPicPr>
          <p:cNvPr id="94211" name="Picture 7" descr="kp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63" y="2097088"/>
            <a:ext cx="4595812" cy="36687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00563" y="3141663"/>
            <a:ext cx="1008062" cy="382587"/>
          </a:xfrm>
          <a:prstGeom prst="rect">
            <a:avLst/>
          </a:prstGeom>
          <a:solidFill>
            <a:srgbClr val="D6E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" dirty="0">
                <a:solidFill>
                  <a:srgbClr val="10690B"/>
                </a:solidFill>
                <a:cs typeface="Arial" panose="020B0604020202020204" pitchFamily="34" charset="0"/>
              </a:rPr>
              <a:t>Graphical view</a:t>
            </a:r>
            <a:endParaRPr lang="ru-RU" sz="800" dirty="0">
              <a:solidFill>
                <a:srgbClr val="10690B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6975" y="3125788"/>
            <a:ext cx="935038" cy="382587"/>
          </a:xfrm>
          <a:prstGeom prst="rect">
            <a:avLst/>
          </a:prstGeom>
          <a:solidFill>
            <a:srgbClr val="D6E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" dirty="0">
                <a:solidFill>
                  <a:srgbClr val="10690B"/>
                </a:solidFill>
                <a:cs typeface="Arial" panose="020B0604020202020204" pitchFamily="34" charset="0"/>
              </a:rPr>
              <a:t>Brief view</a:t>
            </a:r>
            <a:endParaRPr lang="ru-RU" sz="800" dirty="0">
              <a:solidFill>
                <a:srgbClr val="10690B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47038" y="3141663"/>
            <a:ext cx="917575" cy="382587"/>
          </a:xfrm>
          <a:prstGeom prst="rect">
            <a:avLst/>
          </a:prstGeom>
          <a:solidFill>
            <a:srgbClr val="D6E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" dirty="0">
                <a:solidFill>
                  <a:srgbClr val="10690B"/>
                </a:solidFill>
                <a:cs typeface="Arial" panose="020B0604020202020204" pitchFamily="34" charset="0"/>
              </a:rPr>
              <a:t>Table view</a:t>
            </a:r>
            <a:endParaRPr lang="ru-RU" sz="800" dirty="0">
              <a:solidFill>
                <a:srgbClr val="10690B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0" y="3786188"/>
            <a:ext cx="1584325" cy="12382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ru-RU" sz="700" b="0">
                <a:solidFill>
                  <a:schemeClr val="tx1"/>
                </a:solidFill>
                <a:cs typeface="Arial" charset="0"/>
              </a:rPr>
              <a:t>Targets</a:t>
            </a:r>
            <a:endParaRPr lang="ru-RU" altLang="ru-RU" sz="7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Production management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95234" name="Объект 2"/>
          <p:cNvSpPr>
            <a:spLocks noGrp="1"/>
          </p:cNvSpPr>
          <p:nvPr>
            <p:ph idx="4294967295"/>
          </p:nvPr>
        </p:nvSpPr>
        <p:spPr>
          <a:xfrm>
            <a:off x="250825" y="1657350"/>
            <a:ext cx="4826000" cy="43402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Visualization of product structures.</a:t>
            </a:r>
            <a:r>
              <a:rPr lang="ru-RU" altLang="ru-RU" sz="1700" smtClean="0">
                <a:latin typeface="Futura PT Demi"/>
              </a:rPr>
              <a:t> 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Description of production process (resources specifications). 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Detailed description of resources needed for production (route sheets).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Support of material, product and semi-finished goods accounting by series.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smtClean="0">
                <a:latin typeface="Futura PT Demi"/>
              </a:rPr>
              <a:t>Parametrical description of needed materials.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Three</a:t>
            </a: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 </a:t>
            </a: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levels of production planning</a:t>
            </a: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,</a:t>
            </a:r>
            <a:r>
              <a:rPr lang="ru-RU" altLang="ru-RU" sz="1700" smtClean="0">
                <a:latin typeface="Futura PT Demi"/>
              </a:rPr>
              <a:t> </a:t>
            </a:r>
            <a:r>
              <a:rPr lang="en-US" altLang="ru-RU" sz="1700" smtClean="0">
                <a:latin typeface="Futura PT Demi"/>
              </a:rPr>
              <a:t>consolidation of needs in products, main and l</a:t>
            </a:r>
            <a:r>
              <a:rPr lang="ru-RU" altLang="ru-RU" sz="1700" smtClean="0">
                <a:latin typeface="Futura PT Demi"/>
              </a:rPr>
              <a:t>o</a:t>
            </a:r>
            <a:r>
              <a:rPr lang="en-US" altLang="ru-RU" sz="1700" smtClean="0">
                <a:latin typeface="Futura PT Demi"/>
              </a:rPr>
              <a:t>cal production manager.</a:t>
            </a:r>
            <a:endParaRPr lang="ru-RU" altLang="ru-RU" sz="1700" smtClean="0">
              <a:latin typeface="Futura PT Demi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Interval planning</a:t>
            </a:r>
            <a:r>
              <a:rPr lang="en-US" altLang="ru-RU" sz="17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1700" smtClean="0">
                <a:latin typeface="Futura PT Demi"/>
              </a:rPr>
              <a:t>and Drum–Buffer–Rope.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Bottleneck detection</a:t>
            </a:r>
            <a:r>
              <a:rPr lang="ru-RU" altLang="ru-RU" sz="17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ru-RU" altLang="ru-RU" sz="1700" smtClean="0">
                <a:latin typeface="Futura PT Demi"/>
              </a:rPr>
              <a:t>and managemen</a:t>
            </a:r>
            <a:r>
              <a:rPr lang="en-US" altLang="ru-RU" sz="1700" smtClean="0">
                <a:latin typeface="Futura PT Demi"/>
              </a:rPr>
              <a:t>t.</a:t>
            </a:r>
            <a:r>
              <a:rPr lang="ru-RU" altLang="ru-RU" sz="1700" smtClean="0">
                <a:latin typeface="Futura PT Demi"/>
              </a:rPr>
              <a:t> </a:t>
            </a: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MES/APS.</a:t>
            </a:r>
            <a:r>
              <a:rPr lang="ru-RU" altLang="ru-RU" sz="1700" b="1" smtClean="0">
                <a:solidFill>
                  <a:schemeClr val="accent2"/>
                </a:solidFill>
                <a:latin typeface="Futura PT Demi"/>
              </a:rPr>
              <a:t> </a:t>
            </a:r>
          </a:p>
        </p:txBody>
      </p:sp>
      <p:pic>
        <p:nvPicPr>
          <p:cNvPr id="952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756025" cy="381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44562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> </a:t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Production management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76263" y="5202238"/>
            <a:ext cx="8569325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ru-RU">
                <a:solidFill>
                  <a:schemeClr val="accent2"/>
                </a:solidFill>
                <a:latin typeface="Futura PT Demi" pitchFamily="34" charset="0"/>
              </a:rPr>
              <a:t>Tour tasks</a:t>
            </a:r>
            <a:r>
              <a:rPr lang="ru-RU" altLang="ru-RU">
                <a:solidFill>
                  <a:schemeClr val="accent2"/>
                </a:solidFill>
                <a:latin typeface="Futura PT Demi" pitchFamily="34" charset="0"/>
              </a:rPr>
              <a:t>:</a:t>
            </a:r>
            <a:r>
              <a:rPr lang="ru-RU" altLang="ru-RU">
                <a:solidFill>
                  <a:srgbClr val="D20000"/>
                </a:solidFill>
                <a:latin typeface="Futura PT Demi" pitchFamily="34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b="0">
                <a:solidFill>
                  <a:schemeClr val="tx1"/>
                </a:solidFill>
                <a:latin typeface="Futura PT Demi" pitchFamily="34" charset="0"/>
              </a:rPr>
              <a:t> support of the work in production divisions by turns</a:t>
            </a:r>
            <a:r>
              <a:rPr lang="ru-RU" altLang="ru-RU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b="0">
                <a:solidFill>
                  <a:schemeClr val="tx1"/>
                </a:solidFill>
                <a:latin typeface="Futura PT Demi" pitchFamily="34" charset="0"/>
              </a:rPr>
              <a:t> allow to create production operations without route sheets</a:t>
            </a:r>
            <a:r>
              <a:rPr lang="ru-RU" altLang="ru-RU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b="0">
                <a:solidFill>
                  <a:schemeClr val="tx1"/>
                </a:solidFill>
                <a:latin typeface="Futura PT Demi" pitchFamily="34" charset="0"/>
              </a:rPr>
              <a:t> enhance the convenience of work with production operations. </a:t>
            </a:r>
            <a:endParaRPr lang="ru-RU" altLang="ru-RU" b="0">
              <a:solidFill>
                <a:schemeClr val="tx1"/>
              </a:solidFill>
              <a:latin typeface="Futura PT Demi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0825" y="1484313"/>
            <a:ext cx="4176713" cy="3157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accent2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Order priority management</a:t>
            </a:r>
            <a:r>
              <a:rPr lang="en-US" altLang="ru-RU" sz="1400">
                <a:solidFill>
                  <a:srgbClr val="D20000"/>
                </a:solidFill>
                <a:latin typeface="Futura PT Demi" pitchFamily="34" charset="0"/>
              </a:rPr>
              <a:t> 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(VIP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production orders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).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Access estimation of equipment and material resources inside the interval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Enhanced control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of providing production division with resources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Keeping track of transportation time</a:t>
            </a:r>
            <a:r>
              <a:rPr lang="en-US" altLang="ru-RU" sz="1400">
                <a:solidFill>
                  <a:srgbClr val="D20000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and monitoring of commodity stocks and supplies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Production</a:t>
            </a:r>
            <a:r>
              <a:rPr lang="ru-RU" altLang="ru-RU" sz="1400" b="0">
                <a:solidFill>
                  <a:srgbClr val="D20000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forecasting</a:t>
            </a:r>
            <a:r>
              <a:rPr lang="ru-RU" altLang="ru-RU" sz="1400" b="0">
                <a:solidFill>
                  <a:schemeClr val="accent2"/>
                </a:solidFill>
                <a:latin typeface="Futura PT Demi" pitchFamily="34" charset="0"/>
              </a:rPr>
              <a:t>.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Dispatching control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of production on the intershop and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intrashop levels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Flexible replanning</a:t>
            </a:r>
            <a:r>
              <a:rPr lang="ru-RU" altLang="ru-RU" sz="1400" b="0">
                <a:solidFill>
                  <a:schemeClr val="accent2"/>
                </a:solidFill>
                <a:latin typeface="Futura PT Demi" pitchFamily="34" charset="0"/>
              </a:rPr>
              <a:t>.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 Improved recording of employees’ efficiency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1778000"/>
            <a:ext cx="4564063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860425"/>
          </a:xfrm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> </a:t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Repair management</a:t>
            </a:r>
            <a:endParaRPr lang="ru-RU" altLang="ru-RU" sz="2000" b="1" smtClean="0">
              <a:latin typeface="Futura PT Demi"/>
            </a:endParaRPr>
          </a:p>
        </p:txBody>
      </p:sp>
      <p:sp>
        <p:nvSpPr>
          <p:cNvPr id="98306" name="Объект 2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4186237" cy="441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500" smtClean="0">
                <a:latin typeface="Futura PT Demi"/>
              </a:rPr>
              <a:t>Keeping records of repair objects.</a:t>
            </a:r>
            <a:r>
              <a:rPr lang="ru-RU" altLang="ru-RU" sz="1500" smtClean="0">
                <a:latin typeface="Futura PT Demi"/>
              </a:rPr>
              <a:t> 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500" smtClean="0">
                <a:latin typeface="Futura PT Demi"/>
              </a:rPr>
              <a:t>Classifying repair objects accordingly to the </a:t>
            </a:r>
            <a:r>
              <a:rPr lang="ru-RU" altLang="ru-RU" sz="1500" smtClean="0">
                <a:latin typeface="Futura PT Demi"/>
              </a:rPr>
              <a:t> </a:t>
            </a:r>
            <a:r>
              <a:rPr lang="en-US" altLang="ru-RU" sz="1500" smtClean="0">
                <a:latin typeface="Futura PT Demi"/>
              </a:rPr>
              <a:t>community factor of passport characteristics</a:t>
            </a:r>
            <a:r>
              <a:rPr lang="ru-RU" altLang="ru-RU" sz="1500" smtClean="0">
                <a:latin typeface="Futura PT Demi"/>
              </a:rPr>
              <a:t>, </a:t>
            </a:r>
            <a:r>
              <a:rPr lang="en-US" altLang="ru-RU" sz="1500" smtClean="0">
                <a:latin typeface="Futura PT Demi"/>
              </a:rPr>
              <a:t>kinds of repair</a:t>
            </a:r>
            <a:r>
              <a:rPr lang="ru-RU" altLang="ru-RU" sz="1500" smtClean="0">
                <a:latin typeface="Futura PT Demi"/>
              </a:rPr>
              <a:t>, </a:t>
            </a:r>
            <a:r>
              <a:rPr lang="en-US" altLang="ru-RU" sz="1500" smtClean="0">
                <a:latin typeface="Futura PT Demi"/>
              </a:rPr>
              <a:t>modes of operation.</a:t>
            </a:r>
            <a:endParaRPr lang="ru-RU" altLang="ru-RU" sz="15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500" b="1" smtClean="0">
                <a:solidFill>
                  <a:schemeClr val="accent2"/>
                </a:solidFill>
                <a:latin typeface="Futura PT Demi"/>
              </a:rPr>
              <a:t>Monitoring of condition status of repair objects</a:t>
            </a:r>
            <a:r>
              <a:rPr lang="ru-RU" altLang="ru-RU" sz="1500" smtClean="0">
                <a:latin typeface="Futura PT Demi"/>
              </a:rPr>
              <a:t>, а</a:t>
            </a:r>
            <a:r>
              <a:rPr lang="en-US" altLang="ru-RU" sz="1500" smtClean="0">
                <a:latin typeface="Futura PT Demi"/>
              </a:rPr>
              <a:t>s well as their belonging and location.</a:t>
            </a:r>
            <a:r>
              <a:rPr lang="ru-RU" altLang="ru-RU" sz="1500" smtClean="0">
                <a:latin typeface="Futura PT Demi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500" smtClean="0">
                <a:latin typeface="Futura PT Demi"/>
              </a:rPr>
              <a:t>Repair objects can be put in other repair objects or be their part.</a:t>
            </a:r>
            <a:r>
              <a:rPr lang="ru-RU" altLang="ru-RU" sz="1500" smtClean="0">
                <a:latin typeface="Futura PT Demi"/>
              </a:rPr>
              <a:t> </a:t>
            </a:r>
            <a:endParaRPr lang="en-US" altLang="ru-RU" sz="15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500" smtClean="0">
                <a:latin typeface="Futura PT Demi"/>
              </a:rPr>
              <a:t>Repair production and planning of the inventory accordingly to the results of fault detection taking into account probabilities of various outcomes</a:t>
            </a:r>
            <a:r>
              <a:rPr lang="ru-RU" altLang="ru-RU" sz="1500" smtClean="0">
                <a:latin typeface="Futura PT Demi"/>
              </a:rPr>
              <a:t>.</a:t>
            </a:r>
            <a:endParaRPr lang="en-US" altLang="ru-RU" sz="15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In the exploitation process </a:t>
            </a:r>
            <a:r>
              <a:rPr lang="en-US" altLang="ru-RU" sz="1400" b="1" smtClean="0">
                <a:solidFill>
                  <a:schemeClr val="accent2"/>
                </a:solidFill>
                <a:latin typeface="Futura PT Demi"/>
              </a:rPr>
              <a:t>the data about results and detected defects</a:t>
            </a:r>
            <a:r>
              <a:rPr lang="en-US" altLang="ru-RU" sz="1400" smtClean="0">
                <a:latin typeface="Futura PT Demi"/>
              </a:rPr>
              <a:t> in repair objects </a:t>
            </a:r>
            <a:r>
              <a:rPr lang="en-US" altLang="ru-RU" sz="1400" b="1" smtClean="0">
                <a:solidFill>
                  <a:schemeClr val="accent2"/>
                </a:solidFill>
                <a:latin typeface="Futura PT Demi"/>
              </a:rPr>
              <a:t>appear</a:t>
            </a:r>
            <a:r>
              <a:rPr lang="en-US" altLang="ru-RU" sz="14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1400" smtClean="0">
                <a:latin typeface="Futura PT Demi"/>
              </a:rPr>
              <a:t>in the system.</a:t>
            </a:r>
            <a:endParaRPr lang="ru-RU" altLang="ru-RU" sz="1400" smtClean="0">
              <a:latin typeface="Futura PT Demi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400" smtClean="0">
                <a:latin typeface="Futura PT Demi"/>
              </a:rPr>
              <a:t>Registration of defects in the journal allows to carry out an analysis and organize execution of planned and eventual repair actions.</a:t>
            </a:r>
            <a:r>
              <a:rPr lang="ru-RU" altLang="ru-RU" sz="1200" smtClean="0">
                <a:latin typeface="Futura PT Demi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altLang="ru-RU" sz="1300" smtClean="0">
              <a:latin typeface="Futura PT Demi"/>
            </a:endParaRPr>
          </a:p>
        </p:txBody>
      </p:sp>
      <p:pic>
        <p:nvPicPr>
          <p:cNvPr id="98307" name="Picture 8" descr="Tool, Repair, Work, Metal, Roulette, Key, Wre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206625"/>
            <a:ext cx="3779838" cy="2833688"/>
          </a:xfrm>
          <a:prstGeom prst="rect">
            <a:avLst/>
          </a:prstGeom>
          <a:noFill/>
          <a:ln w="9525">
            <a:solidFill>
              <a:srgbClr val="1C4A5B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ru-RU" altLang="ru-RU" sz="2000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ru-RU" altLang="ru-RU" sz="2000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Cost management and cost calculation</a:t>
            </a:r>
            <a:r>
              <a:rPr lang="ru-RU" altLang="ru-RU" sz="2000" b="1" smtClean="0">
                <a:latin typeface="Futura PT Demi"/>
              </a:rPr>
              <a:t> 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99330" name="Объект 2"/>
          <p:cNvSpPr>
            <a:spLocks noGrp="1"/>
          </p:cNvSpPr>
          <p:nvPr>
            <p:ph idx="4294967295"/>
          </p:nvPr>
        </p:nvSpPr>
        <p:spPr>
          <a:xfrm>
            <a:off x="395288" y="1797050"/>
            <a:ext cx="8353425" cy="460851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Allows to organize control over the material flows</a:t>
            </a:r>
            <a:r>
              <a:rPr lang="ru-RU" altLang="ru-RU" sz="1600" smtClean="0">
                <a:latin typeface="Futura PT Demi"/>
              </a:rPr>
              <a:t> </a:t>
            </a:r>
            <a:r>
              <a:rPr lang="en-US" altLang="ru-RU" sz="1600" smtClean="0">
                <a:latin typeface="Futura PT Demi"/>
              </a:rPr>
              <a:t>and consumption of resources that provide manufacturing, managerial and commercial company’s activities.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smtClean="0">
                <a:latin typeface="Futura PT Demi"/>
              </a:rPr>
              <a:t>Expense recording and cost calculation is performed by using the data of operational accounting.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Accounting for the actual costs by 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business areas</a:t>
            </a:r>
            <a:r>
              <a:rPr lang="en-US" altLang="ru-RU" sz="16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ru-RU" altLang="ru-RU" sz="1600" smtClean="0">
                <a:latin typeface="Futura PT Demi"/>
              </a:rPr>
              <a:t>a</a:t>
            </a:r>
            <a:r>
              <a:rPr lang="en-US" altLang="ru-RU" sz="1600" smtClean="0">
                <a:latin typeface="Futura PT Demi"/>
              </a:rPr>
              <a:t>t the needed analytical view </a:t>
            </a:r>
            <a:r>
              <a:rPr lang="ru-RU" altLang="ru-RU" sz="1600" smtClean="0">
                <a:latin typeface="Futura PT Demi"/>
              </a:rPr>
              <a:t>in volume and value terms</a:t>
            </a:r>
            <a:r>
              <a:rPr lang="en-US" altLang="ru-RU" sz="1600" smtClean="0">
                <a:latin typeface="Futura PT Demi"/>
              </a:rPr>
              <a:t>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smtClean="0">
                <a:latin typeface="Futura PT Demi"/>
              </a:rPr>
              <a:t>Operational quantitative resource accounting of work in progress.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Futura PT Demi"/>
              </a:rPr>
              <a:t>Accounting </a:t>
            </a:r>
            <a:r>
              <a:rPr lang="en-US" altLang="ru-RU" sz="1600" smtClean="0">
                <a:latin typeface="Futura PT Demi"/>
              </a:rPr>
              <a:t>of</a:t>
            </a:r>
            <a:r>
              <a:rPr lang="ru-RU" altLang="ru-RU" sz="1600" smtClean="0">
                <a:latin typeface="Futura PT Demi"/>
              </a:rPr>
              <a:t> the actual work in progress at the end of the reporting period a</a:t>
            </a:r>
            <a:r>
              <a:rPr lang="en-US" altLang="ru-RU" sz="1600" smtClean="0">
                <a:latin typeface="Futura PT Demi"/>
              </a:rPr>
              <a:t>t</a:t>
            </a:r>
            <a:r>
              <a:rPr lang="ru-RU" altLang="ru-RU" sz="1600" smtClean="0">
                <a:latin typeface="Futura PT Demi"/>
              </a:rPr>
              <a:t> the</a:t>
            </a:r>
            <a:r>
              <a:rPr lang="en-US" altLang="ru-RU" sz="1600" smtClean="0">
                <a:latin typeface="Futura PT Demi"/>
              </a:rPr>
              <a:t> needed analytics vie</a:t>
            </a:r>
            <a:r>
              <a:rPr lang="ru-RU" altLang="ru-RU" sz="1600" smtClean="0">
                <a:latin typeface="Futura PT Demi"/>
              </a:rPr>
              <a:t>w</a:t>
            </a:r>
            <a:r>
              <a:rPr lang="en-US" altLang="ru-RU" sz="1600" smtClean="0">
                <a:latin typeface="Futura PT Demi"/>
              </a:rPr>
              <a:t>s.</a:t>
            </a:r>
            <a:r>
              <a:rPr lang="ru-RU" altLang="ru-RU" sz="1600" smtClean="0">
                <a:latin typeface="Futura PT Demi"/>
              </a:rPr>
              <a:t> </a:t>
            </a:r>
            <a:endParaRPr lang="en-US" altLang="ru-RU" sz="1600" b="1" smtClean="0">
              <a:solidFill>
                <a:srgbClr val="D20000"/>
              </a:solidFill>
              <a:latin typeface="Futura PT Demi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Multiple methods to allocate the cost to products,</a:t>
            </a:r>
            <a:r>
              <a:rPr lang="en-US" altLang="ru-RU" sz="16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1600" smtClean="0">
                <a:latin typeface="Futura PT Demi"/>
              </a:rPr>
              <a:t>works, production costs, business areas, future periods.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600" smtClean="0">
                <a:latin typeface="Futura PT Demi"/>
              </a:rPr>
              <a:t>A</a:t>
            </a:r>
            <a:r>
              <a:rPr lang="en-US" altLang="ru-RU" sz="1600" smtClean="0">
                <a:latin typeface="Futura PT Demi"/>
              </a:rPr>
              <a:t>ctual costs calculation for the period.</a:t>
            </a:r>
            <a:r>
              <a:rPr lang="ru-RU" altLang="ru-RU" sz="1600" smtClean="0">
                <a:latin typeface="Futura PT Demi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The data about the structure of the output cost.</a:t>
            </a:r>
            <a:endParaRPr lang="ru-RU" altLang="ru-RU" sz="1600" smtClean="0">
              <a:solidFill>
                <a:schemeClr val="accent2"/>
              </a:solidFill>
              <a:latin typeface="Futura PT Demi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T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he calculated cost</a:t>
            </a: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s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 may b</a:t>
            </a: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e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 de</a:t>
            </a: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t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ailed</a:t>
            </a:r>
            <a:r>
              <a:rPr lang="ru-RU" altLang="ru-RU" sz="1600" b="1" smtClean="0">
                <a:solidFill>
                  <a:schemeClr val="accent2"/>
                </a:solidFill>
                <a:latin typeface="Futura PT Demi"/>
              </a:rPr>
              <a:t> </a:t>
            </a:r>
            <a:r>
              <a:rPr lang="en-US" altLang="ru-RU" sz="1600" b="1" smtClean="0">
                <a:solidFill>
                  <a:schemeClr val="accent2"/>
                </a:solidFill>
                <a:latin typeface="Futura PT Demi"/>
              </a:rPr>
              <a:t>to the initial costs</a:t>
            </a:r>
            <a:r>
              <a:rPr lang="en-US" altLang="ru-RU" sz="1600" b="1" smtClean="0">
                <a:solidFill>
                  <a:srgbClr val="D20000"/>
                </a:solidFill>
                <a:latin typeface="Futura PT Demi"/>
              </a:rPr>
              <a:t> </a:t>
            </a:r>
            <a:r>
              <a:rPr lang="en-US" altLang="ru-RU" sz="1600" smtClean="0">
                <a:latin typeface="Futura PT Demi"/>
              </a:rPr>
              <a:t>regardless of the </a:t>
            </a:r>
            <a:r>
              <a:rPr lang="ru-RU" altLang="ru-RU" sz="1600" smtClean="0">
                <a:latin typeface="Futura PT Demi"/>
              </a:rPr>
              <a:t>n</a:t>
            </a:r>
            <a:r>
              <a:rPr lang="en-US" altLang="ru-RU" sz="1600" smtClean="0">
                <a:latin typeface="Futura PT Demi"/>
              </a:rPr>
              <a:t>umber of production pro</a:t>
            </a:r>
            <a:r>
              <a:rPr lang="ru-RU" altLang="ru-RU" sz="1600" smtClean="0">
                <a:latin typeface="Futura PT Demi"/>
              </a:rPr>
              <a:t>c</a:t>
            </a:r>
            <a:r>
              <a:rPr lang="en-US" altLang="ru-RU" sz="1600" smtClean="0">
                <a:latin typeface="Futura PT Demi"/>
              </a:rPr>
              <a:t>ess stage</a:t>
            </a:r>
            <a:r>
              <a:rPr lang="ru-RU" altLang="ru-RU" sz="1600" smtClean="0">
                <a:latin typeface="Futura PT Demi"/>
              </a:rPr>
              <a:t>s.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Finance management </a:t>
            </a:r>
            <a:endParaRPr lang="ru-RU" altLang="ru-RU" b="1" smtClean="0">
              <a:latin typeface="Futura PT Demi"/>
            </a:endParaRPr>
          </a:p>
        </p:txBody>
      </p:sp>
      <p:sp>
        <p:nvSpPr>
          <p:cNvPr id="100354" name="Объект 3"/>
          <p:cNvSpPr>
            <a:spLocks noGrp="1"/>
          </p:cNvSpPr>
          <p:nvPr>
            <p:ph idx="4294967295"/>
          </p:nvPr>
        </p:nvSpPr>
        <p:spPr>
          <a:xfrm>
            <a:off x="239713" y="1417638"/>
            <a:ext cx="4679950" cy="5089525"/>
          </a:xfrm>
        </p:spPr>
        <p:txBody>
          <a:bodyPr/>
          <a:lstStyle/>
          <a:p>
            <a:pPr marL="180975" indent="-180975" eaLnBrk="1" hangingPunct="1">
              <a:spcAft>
                <a:spcPct val="50000"/>
              </a:spcAft>
              <a:buSzPct val="60000"/>
              <a:buFontTx/>
              <a:buNone/>
            </a:pPr>
            <a:r>
              <a:rPr lang="en-US" altLang="ru-RU" sz="1700" b="1" smtClean="0">
                <a:solidFill>
                  <a:schemeClr val="accent2"/>
                </a:solidFill>
                <a:latin typeface="Futura PT Demi"/>
              </a:rPr>
              <a:t>Functionalities: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Credits, deposits and loans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Acquiring</a:t>
            </a:r>
            <a:r>
              <a:rPr lang="ru-RU" altLang="ru-RU" sz="1300" smtClean="0">
                <a:latin typeface="Futura PT Demi"/>
              </a:rPr>
              <a:t> (</a:t>
            </a:r>
            <a:r>
              <a:rPr lang="en-US" altLang="ru-RU" sz="1300" smtClean="0">
                <a:latin typeface="Futura PT Demi"/>
              </a:rPr>
              <a:t>payment cards</a:t>
            </a:r>
            <a:r>
              <a:rPr lang="ru-RU" altLang="ru-RU" sz="1300" smtClean="0">
                <a:latin typeface="Futura PT Demi"/>
              </a:rPr>
              <a:t>);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Flexible instruments for keeping the payment calendar;</a:t>
            </a:r>
            <a:r>
              <a:rPr lang="ru-RU" altLang="ru-RU" sz="1300" smtClean="0">
                <a:latin typeface="Futura PT Demi"/>
              </a:rPr>
              <a:t>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Analytical reporting of the cash flows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Postponed displaying of accounting records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Connecting of accounting records to the documents without transformation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Creating of documents about typal operations</a:t>
            </a:r>
            <a:r>
              <a:rPr lang="ru-RU" altLang="ru-RU" sz="1300" smtClean="0">
                <a:latin typeface="Futura PT Demi"/>
              </a:rPr>
              <a:t>;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Data auditing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Registration of nonfinancial indices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Financial reports generator</a:t>
            </a:r>
            <a:r>
              <a:rPr lang="ru-RU" altLang="ru-RU" sz="1300" smtClean="0">
                <a:latin typeface="Futura PT Demi"/>
              </a:rPr>
              <a:t>; </a:t>
            </a:r>
          </a:p>
          <a:p>
            <a:pPr marL="180975" indent="-180975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ru-RU" sz="1300" smtClean="0">
                <a:latin typeface="Futura PT Demi"/>
              </a:rPr>
              <a:t>Adjusted methodical model</a:t>
            </a:r>
            <a:r>
              <a:rPr lang="ru-RU" altLang="ru-RU" sz="1300" smtClean="0">
                <a:latin typeface="Futura PT Demi"/>
              </a:rPr>
              <a:t>: </a:t>
            </a:r>
            <a:r>
              <a:rPr lang="en-US" altLang="ru-RU" sz="1300" smtClean="0">
                <a:latin typeface="Futura PT Demi"/>
              </a:rPr>
              <a:t>accounts plan</a:t>
            </a:r>
            <a:r>
              <a:rPr lang="ru-RU" altLang="ru-RU" sz="1300" smtClean="0">
                <a:latin typeface="Futura PT Demi"/>
              </a:rPr>
              <a:t>, </a:t>
            </a:r>
            <a:r>
              <a:rPr lang="en-US" altLang="ru-RU" sz="1300" smtClean="0">
                <a:latin typeface="Futura PT Demi"/>
              </a:rPr>
              <a:t>accounting record templates</a:t>
            </a:r>
            <a:r>
              <a:rPr lang="ru-RU" altLang="ru-RU" sz="1300" smtClean="0">
                <a:latin typeface="Futura PT Demi"/>
              </a:rPr>
              <a:t>, </a:t>
            </a:r>
            <a:r>
              <a:rPr lang="en-US" altLang="ru-RU" sz="1300" smtClean="0">
                <a:latin typeface="Futura PT Demi"/>
              </a:rPr>
              <a:t>financial reports in compliance with IFRS</a:t>
            </a:r>
            <a:r>
              <a:rPr lang="ru-RU" altLang="ru-RU" sz="1300" smtClean="0">
                <a:latin typeface="Futura PT Demi"/>
              </a:rPr>
              <a:t>; </a:t>
            </a:r>
            <a:endParaRPr lang="en-US" altLang="ru-RU" sz="1300" smtClean="0">
              <a:latin typeface="Futura PT Demi"/>
            </a:endParaRPr>
          </a:p>
        </p:txBody>
      </p:sp>
      <p:pic>
        <p:nvPicPr>
          <p:cNvPr id="100355" name="Picture 7" descr="Business Idea, Planning, Business Plan, Busi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1457325"/>
            <a:ext cx="417671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Объект 2"/>
          <p:cNvSpPr txBox="1">
            <a:spLocks/>
          </p:cNvSpPr>
          <p:nvPr/>
        </p:nvSpPr>
        <p:spPr bwMode="auto">
          <a:xfrm>
            <a:off x="179388" y="5378450"/>
            <a:ext cx="45370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  <a:buClr>
                <a:srgbClr val="D20000"/>
              </a:buClr>
              <a:buFont typeface="Wingdings" pitchFamily="2" charset="2"/>
              <a:buNone/>
            </a:pPr>
            <a:r>
              <a:rPr lang="en-US" altLang="ru-RU" sz="1400" b="0">
                <a:solidFill>
                  <a:schemeClr val="tx1"/>
                </a:solidFill>
                <a:latin typeface="Futura PT Demi"/>
              </a:rPr>
              <a:t>	The documents of operating accounting fix all the business operations</a:t>
            </a:r>
            <a:r>
              <a:rPr lang="ru-RU" altLang="ru-RU" sz="1400" b="0">
                <a:solidFill>
                  <a:schemeClr val="tx1"/>
                </a:solidFill>
                <a:latin typeface="Futura PT Demi"/>
              </a:rPr>
              <a:t>,</a:t>
            </a:r>
            <a:r>
              <a:rPr lang="en-US" altLang="ru-RU" sz="1400" b="0">
                <a:solidFill>
                  <a:schemeClr val="tx1"/>
                </a:solidFill>
                <a:latin typeface="Futura PT Demi"/>
              </a:rPr>
              <a:t> the financial accounting keeps accounting records in compliance with the principles of RAS and IFRS</a:t>
            </a:r>
            <a:r>
              <a:rPr lang="ru-RU" altLang="ru-RU" sz="1400" b="0">
                <a:solidFill>
                  <a:schemeClr val="tx1"/>
                </a:solidFill>
                <a:latin typeface="Futura PT Demi"/>
              </a:rPr>
              <a:t>,</a:t>
            </a:r>
            <a:r>
              <a:rPr lang="en-US" altLang="ru-RU" sz="1400" b="0">
                <a:solidFill>
                  <a:schemeClr val="tx1"/>
                </a:solidFill>
                <a:latin typeface="Futura PT Demi"/>
              </a:rPr>
              <a:t> excluded double data entering.</a:t>
            </a:r>
            <a:endParaRPr lang="ru-RU" altLang="ru-RU" sz="1400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100357" name="Объект 2"/>
          <p:cNvSpPr>
            <a:spLocks/>
          </p:cNvSpPr>
          <p:nvPr/>
        </p:nvSpPr>
        <p:spPr bwMode="auto">
          <a:xfrm>
            <a:off x="4779963" y="5384800"/>
            <a:ext cx="42592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spcBef>
                <a:spcPct val="20000"/>
              </a:spcBef>
              <a:buClr>
                <a:srgbClr val="D20000"/>
              </a:buClr>
              <a:buFont typeface="Wingdings" pitchFamily="2" charset="2"/>
              <a:buNone/>
            </a:pPr>
            <a:r>
              <a:rPr lang="en-US" altLang="ru-RU" sz="1400" b="0">
                <a:solidFill>
                  <a:schemeClr val="tx1"/>
                </a:solidFill>
                <a:latin typeface="Futura PT Demi"/>
              </a:rPr>
              <a:t>	There is an opportunity to compound some clauses of IFRS</a:t>
            </a:r>
            <a:r>
              <a:rPr lang="ru-RU" altLang="ru-RU" sz="1400" b="0">
                <a:solidFill>
                  <a:schemeClr val="tx1"/>
                </a:solidFill>
                <a:latin typeface="Futura PT Demi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/>
              </a:rPr>
              <a:t>reporting by transforming accounting records formed accordingly to the RAS reporting.</a:t>
            </a:r>
            <a:endParaRPr lang="ru-RU" altLang="ru-RU" sz="1400" b="0">
              <a:solidFill>
                <a:schemeClr val="tx1"/>
              </a:solidFill>
              <a:latin typeface="Futura PT Demi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7838"/>
            <a:ext cx="7197725" cy="933450"/>
          </a:xfrm>
        </p:spPr>
        <p:txBody>
          <a:bodyPr anchor="t"/>
          <a:lstStyle/>
          <a:p>
            <a:pPr>
              <a:spcBef>
                <a:spcPct val="50000"/>
              </a:spcBef>
            </a:pPr>
            <a:r>
              <a:rPr lang="ru-RU" altLang="ru-RU" sz="2000" b="1" smtClean="0">
                <a:solidFill>
                  <a:schemeClr val="accent2"/>
                </a:solidFill>
                <a:latin typeface="Futura PT Demi"/>
              </a:rPr>
              <a:t>1С:</a:t>
            </a:r>
            <a:r>
              <a:rPr lang="en-US" altLang="ru-RU" sz="2000" b="1" smtClean="0">
                <a:solidFill>
                  <a:schemeClr val="accent2"/>
                </a:solidFill>
                <a:latin typeface="Futura PT Demi"/>
              </a:rPr>
              <a:t>ERP</a:t>
            </a:r>
            <a:r>
              <a:rPr lang="en-US" altLang="ru-RU" sz="2000" b="1" smtClean="0">
                <a:solidFill>
                  <a:srgbClr val="D20000"/>
                </a:solidFill>
                <a:latin typeface="Futura PT Demi"/>
              </a:rPr>
              <a:t/>
            </a:r>
            <a:br>
              <a:rPr lang="en-US" altLang="ru-RU" sz="2000" b="1" smtClean="0">
                <a:solidFill>
                  <a:srgbClr val="D20000"/>
                </a:solidFill>
                <a:latin typeface="Futura PT Demi"/>
              </a:rPr>
            </a:br>
            <a:r>
              <a:rPr lang="en-US" altLang="ru-RU" sz="2000" b="1" smtClean="0">
                <a:latin typeface="Futura PT Demi"/>
              </a:rPr>
              <a:t>Budgeting</a:t>
            </a:r>
            <a:endParaRPr lang="ru-RU" altLang="ru-RU" sz="2000" b="1" smtClean="0">
              <a:latin typeface="Futura PT Demi"/>
            </a:endParaRPr>
          </a:p>
        </p:txBody>
      </p:sp>
      <p:graphicFrame>
        <p:nvGraphicFramePr>
          <p:cNvPr id="66583" name="Object 23"/>
          <p:cNvGraphicFramePr>
            <a:graphicFrameLocks noChangeAspect="1"/>
          </p:cNvGraphicFramePr>
          <p:nvPr/>
        </p:nvGraphicFramePr>
        <p:xfrm>
          <a:off x="4932363" y="836613"/>
          <a:ext cx="3957637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CorelPhotoPaint.Image.11" r:id="rId3" imgW="7314286" imgH="5714286" progId="">
                  <p:embed/>
                </p:oleObj>
              </mc:Choice>
              <mc:Fallback>
                <p:oleObj name="CorelPhotoPaint.Image.11" r:id="rId3" imgW="7314286" imgH="5714286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36613"/>
                        <a:ext cx="3957637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42888" y="4560888"/>
            <a:ext cx="8650287" cy="20081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Functions for the budgeting managers and specialists</a:t>
            </a:r>
            <a:r>
              <a:rPr lang="ru-RU" altLang="ru-RU" sz="1400">
                <a:solidFill>
                  <a:schemeClr val="accent2"/>
                </a:solidFill>
                <a:latin typeface="Futura PT Demi" pitchFamily="34" charset="0"/>
              </a:rPr>
              <a:t>:</a:t>
            </a:r>
            <a:r>
              <a:rPr lang="ru-RU" altLang="ru-RU" sz="1400">
                <a:solidFill>
                  <a:srgbClr val="D20000"/>
                </a:solidFill>
                <a:latin typeface="Futura PT Demi" pitchFamily="34" charset="0"/>
              </a:rPr>
              <a:t>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efficient instruments for the budgeting process management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data quality control by means of explanation till the initial calculation data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budget correction management 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–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the history saves any changes in 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b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</a:b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the values of budget items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convenient calculation of planned indices in the budget editing form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–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it is possible to use the calculations by formula for each index simultaneously from several data sources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the versioning option allows to conduct analysis and version comparison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1411288"/>
            <a:ext cx="5257800" cy="28178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rgbClr val="008000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rgbClr val="008000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rgbClr val="008000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Functionalities</a:t>
            </a:r>
            <a:r>
              <a:rPr lang="ru-RU" altLang="ru-RU" sz="1400">
                <a:solidFill>
                  <a:schemeClr val="accent2"/>
                </a:solidFill>
                <a:latin typeface="Futura PT Demi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customizable kinds of budget and enlarged analytics;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>
                <a:solidFill>
                  <a:srgbClr val="D20000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scenery modeling</a:t>
            </a:r>
            <a:r>
              <a:rPr lang="ru-RU" altLang="ru-RU" sz="1400" b="0">
                <a:solidFill>
                  <a:schemeClr val="accent2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budget process management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maintenance of various currencies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>
                <a:solidFill>
                  <a:srgbClr val="D20000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table forms for entering and correcting</a:t>
            </a:r>
            <a:r>
              <a:rPr lang="ru-RU" altLang="ru-RU" sz="1400" b="0">
                <a:solidFill>
                  <a:schemeClr val="accent2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>
                <a:solidFill>
                  <a:schemeClr val="accent2"/>
                </a:solidFill>
                <a:latin typeface="Futura PT Demi" pitchFamily="34" charset="0"/>
              </a:rPr>
              <a:t> </a:t>
            </a:r>
            <a:r>
              <a:rPr lang="en-US" altLang="ru-RU" sz="1400">
                <a:solidFill>
                  <a:schemeClr val="accent2"/>
                </a:solidFill>
                <a:latin typeface="Futura PT Demi" pitchFamily="34" charset="0"/>
              </a:rPr>
              <a:t>economic forecast</a:t>
            </a:r>
            <a:r>
              <a:rPr lang="ru-RU" altLang="ru-RU" sz="1400" b="0">
                <a:solidFill>
                  <a:schemeClr val="accent2"/>
                </a:solidFill>
                <a:latin typeface="Futura PT Demi" pitchFamily="34" charset="0"/>
              </a:rPr>
              <a:t>;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achievement analysis of planned indicators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summary reporting composition on the basis of monitoring results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;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 </a:t>
            </a:r>
            <a:r>
              <a:rPr lang="en-US" altLang="ru-RU" sz="1400" b="0">
                <a:solidFill>
                  <a:schemeClr val="tx1"/>
                </a:solidFill>
                <a:latin typeface="Futura PT Demi" pitchFamily="34" charset="0"/>
              </a:rPr>
              <a:t>enlarged financial analysis</a:t>
            </a:r>
            <a:r>
              <a:rPr lang="ru-RU" altLang="ru-RU" sz="1400" b="0">
                <a:solidFill>
                  <a:schemeClr val="tx1"/>
                </a:solidFill>
                <a:latin typeface="Futura PT Demi" pitchFamily="34" charset="0"/>
              </a:rPr>
              <a:t>.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1765</Words>
  <Application>Microsoft Office PowerPoint</Application>
  <PresentationFormat>On-screen Show (4:3)</PresentationFormat>
  <Paragraphs>232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Futura PT Demi</vt:lpstr>
      <vt:lpstr>Wingdings</vt:lpstr>
      <vt:lpstr>Оформление по умолчанию</vt:lpstr>
      <vt:lpstr>Специальное оформление</vt:lpstr>
      <vt:lpstr>1_Специальное оформление</vt:lpstr>
      <vt:lpstr>2_Специальное оформление</vt:lpstr>
      <vt:lpstr>CorelPhotoPaint.Image.11</vt:lpstr>
      <vt:lpstr>1C:ERP …more than 25 000 projects</vt:lpstr>
      <vt:lpstr>Economic effect</vt:lpstr>
      <vt:lpstr>1С:ERP  Monitoring and analysis of the company’s performance indices</vt:lpstr>
      <vt:lpstr>1С:ERP Production management</vt:lpstr>
      <vt:lpstr>1С:ERP  Production management</vt:lpstr>
      <vt:lpstr>1С:ERP  Repair management</vt:lpstr>
      <vt:lpstr>1С:ERP Cost management and cost calculation </vt:lpstr>
      <vt:lpstr>1С:ERP Finance management </vt:lpstr>
      <vt:lpstr>1С:ERP Budgeting</vt:lpstr>
      <vt:lpstr>1С:ERP Customer relationship management</vt:lpstr>
      <vt:lpstr>1С:ERP Sales management</vt:lpstr>
      <vt:lpstr>1С:ERP Sales management</vt:lpstr>
      <vt:lpstr>1С:ERP Procurement management </vt:lpstr>
      <vt:lpstr>1С:ERP Warehousing and inventory management</vt:lpstr>
      <vt:lpstr>PowerPoint Presentation</vt:lpstr>
      <vt:lpstr>1С:ERP – small projects</vt:lpstr>
      <vt:lpstr>PowerPoint Presentation</vt:lpstr>
      <vt:lpstr>Thank you for your attention!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Ivan-HP</cp:lastModifiedBy>
  <cp:revision>194</cp:revision>
  <dcterms:created xsi:type="dcterms:W3CDTF">2015-09-09T08:16:26Z</dcterms:created>
  <dcterms:modified xsi:type="dcterms:W3CDTF">2020-08-26T21:35:13Z</dcterms:modified>
</cp:coreProperties>
</file>